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6"/>
  </p:notesMasterIdLst>
  <p:handoutMasterIdLst>
    <p:handoutMasterId r:id="rId37"/>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93" r:id="rId24"/>
    <p:sldId id="283" r:id="rId25"/>
    <p:sldId id="286" r:id="rId26"/>
    <p:sldId id="285" r:id="rId27"/>
    <p:sldId id="290" r:id="rId28"/>
    <p:sldId id="281" r:id="rId29"/>
    <p:sldId id="292" r:id="rId30"/>
    <p:sldId id="278" r:id="rId31"/>
    <p:sldId id="282" r:id="rId32"/>
    <p:sldId id="284" r:id="rId33"/>
    <p:sldId id="279" r:id="rId34"/>
    <p:sldId id="280" r:id="rId35"/>
  </p:sldIdLst>
  <p:sldSz cx="9144000" cy="5143500" type="screen16x9"/>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76152" autoAdjust="0"/>
  </p:normalViewPr>
  <p:slideViewPr>
    <p:cSldViewPr>
      <p:cViewPr varScale="1">
        <p:scale>
          <a:sx n="73" d="100"/>
          <a:sy n="73" d="100"/>
        </p:scale>
        <p:origin x="1020" y="7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1E0A85AD-11F3-4138-8AA0-ED1A212CEB40}" type="datetimeFigureOut">
              <a:rPr lang="en-US" smtClean="0"/>
              <a:t>11/8/2018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65C40C0E-AA89-46A5-AB0F-E64C5D6E8FB3}" type="slidenum">
              <a:rPr lang="en-US" smtClean="0"/>
              <a:t>‹#›</a:t>
            </a:fld>
            <a:endParaRPr lang="en-US"/>
          </a:p>
        </p:txBody>
      </p:sp>
    </p:spTree>
    <p:extLst>
      <p:ext uri="{BB962C8B-B14F-4D97-AF65-F5344CB8AC3E}">
        <p14:creationId xmlns:p14="http://schemas.microsoft.com/office/powerpoint/2010/main" val="628344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415790"/>
            <a:ext cx="5486400" cy="418338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36312014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0190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16407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5509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17113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8453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the </a:t>
            </a:r>
            <a:r>
              <a:rPr lang="en-US" dirty="0" err="1" smtClean="0"/>
              <a:t>Tygh</a:t>
            </a:r>
            <a:r>
              <a:rPr lang="en-US" dirty="0" smtClean="0"/>
              <a:t> (</a:t>
            </a:r>
            <a:r>
              <a:rPr lang="en-US" dirty="0" err="1" smtClean="0"/>
              <a:t>Tayxɫáma</a:t>
            </a:r>
            <a:r>
              <a:rPr lang="en-US" dirty="0" smtClean="0"/>
              <a:t>), or "Upper Deschutes“ people: their principal summer village was at the Upper Deschutes River and their principal winter village at the site of today's </a:t>
            </a:r>
            <a:r>
              <a:rPr lang="en-US" dirty="0" err="1" smtClean="0"/>
              <a:t>Tygh</a:t>
            </a:r>
            <a:r>
              <a:rPr lang="en-US" dirty="0" smtClean="0"/>
              <a:t> Valley, Oregon; they were divided into three local village groups - the dominant </a:t>
            </a:r>
            <a:r>
              <a:rPr lang="en-US" dirty="0" err="1" smtClean="0"/>
              <a:t>Tayxɫáma</a:t>
            </a:r>
            <a:r>
              <a:rPr lang="en-US" dirty="0" smtClean="0"/>
              <a:t> (at </a:t>
            </a:r>
            <a:r>
              <a:rPr lang="en-US" dirty="0" err="1" smtClean="0"/>
              <a:t>Tygh</a:t>
            </a:r>
            <a:r>
              <a:rPr lang="en-US" dirty="0" smtClean="0"/>
              <a:t> Valley), the </a:t>
            </a:r>
            <a:r>
              <a:rPr lang="en-US" dirty="0" err="1" smtClean="0"/>
              <a:t>Tiɫxniɫáma</a:t>
            </a:r>
            <a:r>
              <a:rPr lang="en-US" dirty="0" smtClean="0"/>
              <a:t> (</a:t>
            </a:r>
            <a:r>
              <a:rPr lang="en-US" dirty="0" err="1" smtClean="0"/>
              <a:t>Sherar's</a:t>
            </a:r>
            <a:r>
              <a:rPr lang="en-US" dirty="0" smtClean="0"/>
              <a:t> Bridge below </a:t>
            </a:r>
            <a:r>
              <a:rPr lang="en-US" dirty="0" err="1" smtClean="0"/>
              <a:t>Sherars</a:t>
            </a:r>
            <a:r>
              <a:rPr lang="en-US" dirty="0" smtClean="0"/>
              <a:t> Falls) and the </a:t>
            </a:r>
            <a:r>
              <a:rPr lang="en-US" dirty="0" err="1" smtClean="0"/>
              <a:t>Mliɫáma</a:t>
            </a:r>
            <a:r>
              <a:rPr lang="en-US" dirty="0" smtClean="0"/>
              <a:t> (along Warm Springs River on present Warm Springs Indian Reservation).</a:t>
            </a:r>
          </a:p>
          <a:p>
            <a:pPr lvl="0" rtl="0">
              <a:spcBef>
                <a:spcPts val="0"/>
              </a:spcBef>
              <a:buNone/>
            </a:pPr>
            <a:endParaRPr lang="en-US" dirty="0" smtClean="0"/>
          </a:p>
          <a:p>
            <a:pPr lvl="0" rtl="0">
              <a:spcBef>
                <a:spcPts val="0"/>
              </a:spcBef>
              <a:buNone/>
            </a:pPr>
            <a:r>
              <a:rPr lang="en-US" dirty="0" smtClean="0"/>
              <a:t>The </a:t>
            </a:r>
            <a:r>
              <a:rPr lang="en-US" dirty="0" err="1" smtClean="0"/>
              <a:t>Wyam</a:t>
            </a:r>
            <a:r>
              <a:rPr lang="en-US" dirty="0" smtClean="0"/>
              <a:t> (</a:t>
            </a:r>
            <a:r>
              <a:rPr lang="en-US" dirty="0" err="1" smtClean="0"/>
              <a:t>Wayámɫáma</a:t>
            </a:r>
            <a:r>
              <a:rPr lang="en-US" dirty="0" smtClean="0"/>
              <a:t>) or "Lower Deschutes", also known as "</a:t>
            </a:r>
            <a:r>
              <a:rPr lang="en-US" dirty="0" err="1" smtClean="0"/>
              <a:t>Celilo</a:t>
            </a:r>
            <a:r>
              <a:rPr lang="en-US" dirty="0" smtClean="0"/>
              <a:t> Indians": their summer village was at </a:t>
            </a:r>
            <a:r>
              <a:rPr lang="en-US" dirty="0" err="1" smtClean="0"/>
              <a:t>Celilo</a:t>
            </a:r>
            <a:r>
              <a:rPr lang="en-US" dirty="0" smtClean="0"/>
              <a:t> Falls known to the Native Sahaptin people as </a:t>
            </a:r>
            <a:r>
              <a:rPr lang="en-US" dirty="0" err="1" smtClean="0"/>
              <a:t>Wyam</a:t>
            </a:r>
            <a:r>
              <a:rPr lang="en-US" dirty="0" smtClean="0"/>
              <a:t> ("echo of falling water" or "sound of water upon the rocks") on the south bank of Columbia River and their winter village on the left bank of the Lower Deschutes River just above its junction with the Columbia River (another source locates the winter village </a:t>
            </a:r>
            <a:r>
              <a:rPr lang="en-US" dirty="0" err="1" smtClean="0"/>
              <a:t>Wanwa'wi</a:t>
            </a:r>
            <a:r>
              <a:rPr lang="en-US" dirty="0" smtClean="0"/>
              <a:t> on the west bank of Deschutes River immediately south of the confluence with the Columbia.)[1]</a:t>
            </a:r>
            <a:endParaRPr dirty="0"/>
          </a:p>
        </p:txBody>
      </p:sp>
    </p:spTree>
    <p:extLst>
      <p:ext uri="{BB962C8B-B14F-4D97-AF65-F5344CB8AC3E}">
        <p14:creationId xmlns:p14="http://schemas.microsoft.com/office/powerpoint/2010/main" val="264423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Fur trading</a:t>
            </a:r>
            <a:r>
              <a:rPr lang="en-US" baseline="0" dirty="0" smtClean="0"/>
              <a:t> dramatically affected Native Americans, for better and worse. While it provided economic advantages, it also depleted local sources of food and materials, such as the beaver. It also influenced later migration movements of euro-American settlers. </a:t>
            </a:r>
            <a:endParaRPr dirty="0"/>
          </a:p>
        </p:txBody>
      </p:sp>
    </p:spTree>
    <p:extLst>
      <p:ext uri="{BB962C8B-B14F-4D97-AF65-F5344CB8AC3E}">
        <p14:creationId xmlns:p14="http://schemas.microsoft.com/office/powerpoint/2010/main" val="2523275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At the time</a:t>
            </a:r>
            <a:r>
              <a:rPr lang="en-US" baseline="0" dirty="0" smtClean="0"/>
              <a:t> of statehood, Native Americans were now under the control of the Office of Indian Affairs (now known as the Bureau of Indian Affairs). Many Native tribes were now resolved to live on reservations and use of the Deschutes River was restricted. </a:t>
            </a:r>
            <a:endParaRPr lang="en-US" dirty="0" smtClean="0"/>
          </a:p>
          <a:p>
            <a:pPr lvl="0" rtl="0">
              <a:spcBef>
                <a:spcPts val="0"/>
              </a:spcBef>
              <a:buNone/>
            </a:pPr>
            <a:endParaRPr lang="en-US" dirty="0" smtClean="0"/>
          </a:p>
          <a:p>
            <a:pPr lvl="0" rtl="0">
              <a:spcBef>
                <a:spcPts val="0"/>
              </a:spcBef>
              <a:buNone/>
            </a:pPr>
            <a:r>
              <a:rPr lang="en-US" dirty="0" smtClean="0"/>
              <a:t>Slavery also played a major part in Oregon's history and even influenced its path to statehood. The territory's request for statehood was delayed several times, as members of Congress argued among themselves whether the territory should be admitted as a "free" or "slave" state. Eventually politicians from the south agreed to allow Oregon to enter as a "free" state, in exchange for opening slavery to the southwest United States.</a:t>
            </a:r>
            <a:endParaRPr dirty="0"/>
          </a:p>
        </p:txBody>
      </p:sp>
    </p:spTree>
    <p:extLst>
      <p:ext uri="{BB962C8B-B14F-4D97-AF65-F5344CB8AC3E}">
        <p14:creationId xmlns:p14="http://schemas.microsoft.com/office/powerpoint/2010/main" val="11373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 On August 18, 1894, President Grover Cleveland signed the Desert Land Act of 1894, better known as the Carey Act. Sponsored by Wyoming Senator Joseph M. Carey, the Act was meant to improve the success rate for the settlement of the public lands. The law specifically addressed the millions upon millions of acres in the western states that required irrigation for productive farming—the so-called ‘arid lands.’</a:t>
            </a:r>
          </a:p>
          <a:p>
            <a:pPr lvl="0" rtl="0">
              <a:spcBef>
                <a:spcPts val="0"/>
              </a:spcBef>
              <a:buNone/>
            </a:pPr>
            <a:endParaRPr lang="en-US" dirty="0" smtClean="0"/>
          </a:p>
          <a:p>
            <a:pPr lvl="0" rtl="0">
              <a:spcBef>
                <a:spcPts val="0"/>
              </a:spcBef>
              <a:buNone/>
            </a:pPr>
            <a:r>
              <a:rPr lang="en-US" dirty="0" smtClean="0"/>
              <a:t>The Act authorized the Federal Land Office to transfer up to a million acres of arid public lands to individual states that established approved reclamation programs. States would cover expenses by charging fees and selling the land at nominal prices, with the real incentive being the expected increase in tax revenue.</a:t>
            </a:r>
          </a:p>
          <a:p>
            <a:pPr lvl="0" rtl="0">
              <a:spcBef>
                <a:spcPts val="0"/>
              </a:spcBef>
              <a:buNone/>
            </a:pPr>
            <a:endParaRPr lang="en-US" dirty="0" smtClean="0"/>
          </a:p>
          <a:p>
            <a:pPr lvl="0" rtl="0">
              <a:spcBef>
                <a:spcPts val="0"/>
              </a:spcBef>
              <a:buNone/>
            </a:pPr>
            <a:r>
              <a:rPr lang="en-US" dirty="0" smtClean="0"/>
              <a:t>Development companies proposed, designed, and built suitable irrigation projects. They profited by selling water to the settlers, at rates determined in negotiations with the state reclamation office. The development company did not ‘own’ the land itself—technically. However, these firms could place liens on the land and the associated water rights to protect their capital investments so the effect was basically the same.</a:t>
            </a:r>
          </a:p>
          <a:p>
            <a:pPr lvl="0" rtl="0">
              <a:spcBef>
                <a:spcPts val="0"/>
              </a:spcBef>
              <a:buNone/>
            </a:pPr>
            <a:endParaRPr lang="en-US" dirty="0" smtClean="0"/>
          </a:p>
          <a:p>
            <a:pPr lvl="0" rtl="0">
              <a:spcBef>
                <a:spcPts val="0"/>
              </a:spcBef>
              <a:buNone/>
            </a:pPr>
            <a:r>
              <a:rPr lang="en-US" dirty="0" smtClean="0"/>
              <a:t>This entry was posted in Year 2 This Day in Water History and tagged Carey Act, Idaho, irrigation, water, water history on August 18, 2014.</a:t>
            </a:r>
            <a:endParaRPr dirty="0"/>
          </a:p>
        </p:txBody>
      </p:sp>
    </p:spTree>
    <p:extLst>
      <p:ext uri="{BB962C8B-B14F-4D97-AF65-F5344CB8AC3E}">
        <p14:creationId xmlns:p14="http://schemas.microsoft.com/office/powerpoint/2010/main" val="3107516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In 1904 the Deschutes Irrigation and Power Company through the Pilot Butte Canal brought water to fertile areas in the new</a:t>
            </a:r>
            <a:r>
              <a:rPr lang="en-US" baseline="0" dirty="0" smtClean="0"/>
              <a:t> Central Oregon Bend development. Development and settlement in Bend was largely due to new irrigation projects that created a landscape for agriculture, ranching, and milling. </a:t>
            </a:r>
            <a:endParaRPr dirty="0"/>
          </a:p>
        </p:txBody>
      </p:sp>
    </p:spTree>
    <p:extLst>
      <p:ext uri="{BB962C8B-B14F-4D97-AF65-F5344CB8AC3E}">
        <p14:creationId xmlns:p14="http://schemas.microsoft.com/office/powerpoint/2010/main" val="382686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“Bend will have electric lights in the near future. A. M. Drake has fully decided to put in a dam and power plant and will supply the town with the long desired electric system,” the Bend Bulletin reported in 1910. The decision was made to dam the river and bring power to Bend. Later in the year the paper gave us: “A remarkably beautiful pond will result from the dam’s completion, which, situated directly beside the town, will add a notable feature to Bend’s list of attractions.”</a:t>
            </a:r>
          </a:p>
          <a:p>
            <a:pPr lvl="0" rtl="0">
              <a:spcBef>
                <a:spcPts val="0"/>
              </a:spcBef>
              <a:buNone/>
            </a:pPr>
            <a:endParaRPr lang="en-US" dirty="0" smtClean="0"/>
          </a:p>
          <a:p>
            <a:pPr lvl="0" rtl="0">
              <a:spcBef>
                <a:spcPts val="0"/>
              </a:spcBef>
              <a:buNone/>
            </a:pPr>
            <a:r>
              <a:rPr lang="en-US" dirty="0" smtClean="0"/>
              <a:t>The</a:t>
            </a:r>
            <a:r>
              <a:rPr lang="en-US" baseline="0" dirty="0" smtClean="0"/>
              <a:t> damming of the Deschutes leads to increased water temperatures and sedimentation build up. Native trout, salmon and steelhead thrive best in water temperatures below 62 degrees. Temperature rises in the Deschutes have led to decreased fish populations over the past 100 years. </a:t>
            </a: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endParaRPr dirty="0"/>
          </a:p>
        </p:txBody>
      </p:sp>
    </p:spTree>
    <p:extLst>
      <p:ext uri="{BB962C8B-B14F-4D97-AF65-F5344CB8AC3E}">
        <p14:creationId xmlns:p14="http://schemas.microsoft.com/office/powerpoint/2010/main" val="351794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7115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Both mills were incredibly successful. During WWII, the mills held</a:t>
            </a:r>
            <a:r>
              <a:rPr lang="en-US" baseline="0" dirty="0" smtClean="0"/>
              <a:t> the top two positions for profit and production. During the war they produced pine boxes and crates which carried supplies overseas. The mills drew new citizens to the Bend area, but also introduced pollutants into the watershed. Due to their location on either side of the Deschutes, smokestacks, oils from lubrication, and the creosote used to coat the bridges that carried equipment over the river, led to a decrease in water quality. </a:t>
            </a:r>
            <a:endParaRPr dirty="0"/>
          </a:p>
        </p:txBody>
      </p:sp>
    </p:spTree>
    <p:extLst>
      <p:ext uri="{BB962C8B-B14F-4D97-AF65-F5344CB8AC3E}">
        <p14:creationId xmlns:p14="http://schemas.microsoft.com/office/powerpoint/2010/main" val="2824964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Runoff</a:t>
            </a:r>
            <a:r>
              <a:rPr lang="en-US" baseline="0" dirty="0" smtClean="0"/>
              <a:t> from agriculture can have increased amounts of nitrogen. Nutrients, such as nitrogen and phosphorus, are essential for plant and animal growth and nourishment, but the overabundance of certain nutrients in water can cause a number of adverse health and ecological effects.</a:t>
            </a:r>
            <a:endParaRPr dirty="0"/>
          </a:p>
        </p:txBody>
      </p:sp>
    </p:spTree>
    <p:extLst>
      <p:ext uri="{BB962C8B-B14F-4D97-AF65-F5344CB8AC3E}">
        <p14:creationId xmlns:p14="http://schemas.microsoft.com/office/powerpoint/2010/main" val="1827805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Up to 98% of the streamflow from the</a:t>
            </a:r>
            <a:r>
              <a:rPr lang="en-US" baseline="0" dirty="0" smtClean="0"/>
              <a:t> </a:t>
            </a:r>
            <a:r>
              <a:rPr lang="en-US" dirty="0" smtClean="0"/>
              <a:t>Deschutes River at Bend is diverted through</a:t>
            </a:r>
            <a:r>
              <a:rPr lang="en-US" baseline="0" dirty="0" smtClean="0"/>
              <a:t> </a:t>
            </a:r>
            <a:r>
              <a:rPr lang="en-US" dirty="0" smtClean="0"/>
              <a:t>irrigation canals during the summer irrigation</a:t>
            </a:r>
            <a:r>
              <a:rPr lang="en-US" baseline="0" dirty="0" smtClean="0"/>
              <a:t> </a:t>
            </a:r>
            <a:r>
              <a:rPr lang="en-US" dirty="0" smtClean="0"/>
              <a:t>season. Almost half of this water seeps into the</a:t>
            </a:r>
          </a:p>
          <a:p>
            <a:pPr lvl="0" rtl="0">
              <a:spcBef>
                <a:spcPts val="0"/>
              </a:spcBef>
              <a:buNone/>
            </a:pPr>
            <a:r>
              <a:rPr lang="en-US" dirty="0" smtClean="0"/>
              <a:t>porous volcanic soil before it reaches the farms. Crane</a:t>
            </a:r>
            <a:r>
              <a:rPr lang="en-US" baseline="0" dirty="0" smtClean="0"/>
              <a:t> Prairie provides water to Central Oregon, Arnold, and Lone Pine irrigation districts.</a:t>
            </a:r>
            <a:endParaRPr lang="en-US" dirty="0" smtClean="0"/>
          </a:p>
          <a:p>
            <a:pPr lvl="0" rtl="0">
              <a:spcBef>
                <a:spcPts val="0"/>
              </a:spcBef>
              <a:buNone/>
            </a:pPr>
            <a:endParaRPr lang="en-US" dirty="0" smtClean="0"/>
          </a:p>
          <a:p>
            <a:pPr lvl="0" rtl="0">
              <a:spcBef>
                <a:spcPts val="0"/>
              </a:spcBef>
              <a:buNone/>
            </a:pPr>
            <a:r>
              <a:rPr lang="en-US" dirty="0" smtClean="0"/>
              <a:t>https://www.google.com/search?q=crane+prairie+reservoir&amp;source=lnms&amp;tbm=isch&amp;sa=X&amp;ved=0ahUKEwjXzPWcxdHcAhUQeawKHT7EBqEQ_AUIDCgD&amp;biw=1920&amp;bih=974#imgrc=rTzAmrYOPtnkcM: Eugene </a:t>
            </a:r>
            <a:r>
              <a:rPr lang="en-US" dirty="0" err="1" smtClean="0"/>
              <a:t>Carsley</a:t>
            </a:r>
            <a:r>
              <a:rPr lang="en-US" dirty="0" smtClean="0"/>
              <a:t>, 2009.</a:t>
            </a:r>
          </a:p>
        </p:txBody>
      </p:sp>
    </p:spTree>
    <p:extLst>
      <p:ext uri="{BB962C8B-B14F-4D97-AF65-F5344CB8AC3E}">
        <p14:creationId xmlns:p14="http://schemas.microsoft.com/office/powerpoint/2010/main" val="2814373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Up to 98% of the streamflow from the</a:t>
            </a:r>
            <a:r>
              <a:rPr lang="en-US" baseline="0" dirty="0" smtClean="0"/>
              <a:t> </a:t>
            </a:r>
            <a:r>
              <a:rPr lang="en-US" dirty="0" smtClean="0"/>
              <a:t>Deschutes River at Bend is diverted through</a:t>
            </a:r>
            <a:r>
              <a:rPr lang="en-US" baseline="0" dirty="0" smtClean="0"/>
              <a:t> </a:t>
            </a:r>
            <a:r>
              <a:rPr lang="en-US" dirty="0" smtClean="0"/>
              <a:t>irrigation canals during the summer irrigation</a:t>
            </a:r>
            <a:r>
              <a:rPr lang="en-US" baseline="0" dirty="0" smtClean="0"/>
              <a:t> </a:t>
            </a:r>
            <a:r>
              <a:rPr lang="en-US" dirty="0" smtClean="0"/>
              <a:t>season. Almost half of this water seeps into the</a:t>
            </a:r>
          </a:p>
          <a:p>
            <a:pPr lvl="0" rtl="0">
              <a:spcBef>
                <a:spcPts val="0"/>
              </a:spcBef>
              <a:buNone/>
            </a:pPr>
            <a:r>
              <a:rPr lang="en-US" dirty="0" smtClean="0"/>
              <a:t>porous volcanic soil before it reaches the farms. </a:t>
            </a:r>
            <a:r>
              <a:rPr lang="en-US" dirty="0" err="1" smtClean="0"/>
              <a:t>Wickiup</a:t>
            </a:r>
            <a:r>
              <a:rPr lang="en-US" dirty="0" smtClean="0"/>
              <a:t> provides irrigation water for North Unit Irrigation</a:t>
            </a:r>
            <a:r>
              <a:rPr lang="en-US" baseline="0" dirty="0" smtClean="0"/>
              <a:t> District near Madras. Water takes 5 days from the reservoir outlet to arrive on farms.</a:t>
            </a:r>
            <a:endParaRPr lang="en-US" dirty="0" smtClean="0"/>
          </a:p>
          <a:p>
            <a:pPr lvl="0" rtl="0">
              <a:spcBef>
                <a:spcPts val="0"/>
              </a:spcBef>
              <a:buNone/>
            </a:pPr>
            <a:endParaRPr lang="en-US" dirty="0" smtClean="0"/>
          </a:p>
          <a:p>
            <a:pPr lvl="0" rtl="0">
              <a:spcBef>
                <a:spcPts val="0"/>
              </a:spcBef>
              <a:buNone/>
            </a:pPr>
            <a:r>
              <a:rPr lang="en-US" dirty="0" smtClean="0"/>
              <a:t>http://38.106.5.59/modules/showdocument.aspx?documentid=3626</a:t>
            </a:r>
            <a:endParaRPr dirty="0"/>
          </a:p>
        </p:txBody>
      </p:sp>
    </p:spTree>
    <p:extLst>
      <p:ext uri="{BB962C8B-B14F-4D97-AF65-F5344CB8AC3E}">
        <p14:creationId xmlns:p14="http://schemas.microsoft.com/office/powerpoint/2010/main" val="2551028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Since</a:t>
            </a:r>
            <a:r>
              <a:rPr lang="en-US" baseline="0" dirty="0" smtClean="0"/>
              <a:t> the storage and release of water from our basin and fluctuating water levels, there is erosion and widening of the river banks.</a:t>
            </a:r>
            <a:endParaRPr dirty="0"/>
          </a:p>
        </p:txBody>
      </p:sp>
    </p:spTree>
    <p:extLst>
      <p:ext uri="{BB962C8B-B14F-4D97-AF65-F5344CB8AC3E}">
        <p14:creationId xmlns:p14="http://schemas.microsoft.com/office/powerpoint/2010/main" val="4132250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Since</a:t>
            </a:r>
            <a:r>
              <a:rPr lang="en-US" baseline="0" dirty="0" smtClean="0"/>
              <a:t> the storage and release of water from our basin and fluctuating water levels, there is erosion and widening of the river banks.</a:t>
            </a:r>
            <a:endParaRPr dirty="0"/>
          </a:p>
        </p:txBody>
      </p:sp>
    </p:spTree>
    <p:extLst>
      <p:ext uri="{BB962C8B-B14F-4D97-AF65-F5344CB8AC3E}">
        <p14:creationId xmlns:p14="http://schemas.microsoft.com/office/powerpoint/2010/main" val="1305791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noProof="0" dirty="0" smtClean="0"/>
              <a:t>Photo series represent the </a:t>
            </a:r>
            <a:r>
              <a:rPr lang="en-US" noProof="0" dirty="0" err="1" smtClean="0"/>
              <a:t>rampdown</a:t>
            </a:r>
            <a:r>
              <a:rPr lang="en-US" noProof="0" dirty="0" smtClean="0"/>
              <a:t> of the river going into storage season </a:t>
            </a:r>
          </a:p>
          <a:p>
            <a:r>
              <a:rPr lang="en-US" noProof="0" dirty="0" smtClean="0"/>
              <a:t>Beginning of the photo series is already half</a:t>
            </a:r>
            <a:r>
              <a:rPr lang="en-US" baseline="0" noProof="0" dirty="0" smtClean="0"/>
              <a:t> of high flow</a:t>
            </a:r>
          </a:p>
          <a:p>
            <a:r>
              <a:rPr lang="en-US" baseline="0" noProof="0" dirty="0" smtClean="0"/>
              <a:t>Note emerging wood and substrate. Some of this (to the right, mid channel) is where fish would spawn</a:t>
            </a:r>
            <a:endParaRPr lang="en-US" noProof="0" dirty="0"/>
          </a:p>
        </p:txBody>
      </p:sp>
    </p:spTree>
    <p:extLst>
      <p:ext uri="{BB962C8B-B14F-4D97-AF65-F5344CB8AC3E}">
        <p14:creationId xmlns:p14="http://schemas.microsoft.com/office/powerpoint/2010/main" val="592948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amended in 1972, the law became commonly known as the Clean Water Act (CWA). The 1972 amendments: Established the basic structure for regulating pollutant discharges into the waters of the United States</a:t>
            </a:r>
            <a:r>
              <a:rPr lang="en-US" baseline="0" dirty="0" smtClean="0"/>
              <a:t> and g</a:t>
            </a:r>
            <a:r>
              <a:rPr lang="en-US" dirty="0" smtClean="0"/>
              <a:t>ave EPA the authority to implement pollution control programs such as setting wastewater standards for industry.</a:t>
            </a:r>
            <a:endParaRPr dirty="0"/>
          </a:p>
        </p:txBody>
      </p:sp>
    </p:spTree>
    <p:extLst>
      <p:ext uri="{BB962C8B-B14F-4D97-AF65-F5344CB8AC3E}">
        <p14:creationId xmlns:p14="http://schemas.microsoft.com/office/powerpoint/2010/main" val="544928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amended in 1973, the law became commonly known as the Endangered Species Act (ESA). </a:t>
            </a:r>
            <a:r>
              <a:rPr lang="en-US" sz="1100" b="0" i="0" kern="1200" dirty="0" smtClean="0">
                <a:solidFill>
                  <a:schemeClr val="tx1"/>
                </a:solidFill>
                <a:effectLst/>
                <a:latin typeface="+mn-lt"/>
                <a:ea typeface="+mn-ea"/>
                <a:cs typeface="+mn-cs"/>
              </a:rPr>
              <a:t>Designed to protect critically imperiled species from extinction as a "consequence of economic growth and development </a:t>
            </a:r>
            <a:r>
              <a:rPr lang="en-US" sz="1100" b="0" i="0" kern="1200" dirty="0" err="1" smtClean="0">
                <a:solidFill>
                  <a:schemeClr val="tx1"/>
                </a:solidFill>
                <a:effectLst/>
                <a:latin typeface="+mn-lt"/>
                <a:ea typeface="+mn-ea"/>
                <a:cs typeface="+mn-cs"/>
              </a:rPr>
              <a:t>untempered</a:t>
            </a:r>
            <a:r>
              <a:rPr lang="en-US" sz="1100" b="0" i="0" kern="1200" dirty="0" smtClean="0">
                <a:solidFill>
                  <a:schemeClr val="tx1"/>
                </a:solidFill>
                <a:effectLst/>
                <a:latin typeface="+mn-lt"/>
                <a:ea typeface="+mn-ea"/>
                <a:cs typeface="+mn-cs"/>
              </a:rPr>
              <a:t> by adequate concern and conservation", the ESA was signed into law on December 28, 1973.</a:t>
            </a:r>
            <a:endParaRPr dirty="0"/>
          </a:p>
        </p:txBody>
      </p:sp>
    </p:spTree>
    <p:extLst>
      <p:ext uri="{BB962C8B-B14F-4D97-AF65-F5344CB8AC3E}">
        <p14:creationId xmlns:p14="http://schemas.microsoft.com/office/powerpoint/2010/main" val="3932216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Recreation</a:t>
            </a:r>
            <a:r>
              <a:rPr lang="en-US" baseline="0" dirty="0" smtClean="0"/>
              <a:t> activities such as skiing, bring tourists from all over the world to Central Oregon. Businesses begin to reflect plans to maximize profits based off of tourism. This is a fundamental shift in the region. Ranching and farming still remain important sources of revenue, but with the mills closing, many workers are forced to find other occupations. </a:t>
            </a:r>
            <a:endParaRPr dirty="0"/>
          </a:p>
        </p:txBody>
      </p:sp>
    </p:spTree>
    <p:extLst>
      <p:ext uri="{BB962C8B-B14F-4D97-AF65-F5344CB8AC3E}">
        <p14:creationId xmlns:p14="http://schemas.microsoft.com/office/powerpoint/2010/main" val="84788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4654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Since 1996, the Upper Deschutes Watershed Council (UDWC) has worked to protect and restore the 2,000,000-acre upper Deschutes River watershed through collaborative projects in watershed restoration, monitoring and community awareness. With local support from landowners, ranchers, environmental interests, local citizens, and representatives from local governments and agencies, we lead cooperative, grass-roots efforts to improve watershed conditions. This grass-roots approach ensures that a balance of affected and interested stakeholders is involved to craft effective management strategies for our watersheds.</a:t>
            </a:r>
          </a:p>
          <a:p>
            <a:pPr lvl="0" rtl="0">
              <a:spcBef>
                <a:spcPts val="0"/>
              </a:spcBef>
              <a:buNone/>
            </a:pPr>
            <a:endParaRPr lang="en-US" dirty="0" smtClean="0"/>
          </a:p>
          <a:p>
            <a:pPr lvl="0" rtl="0">
              <a:spcBef>
                <a:spcPts val="0"/>
              </a:spcBef>
              <a:buNone/>
            </a:pPr>
            <a:endParaRPr dirty="0"/>
          </a:p>
        </p:txBody>
      </p:sp>
    </p:spTree>
    <p:extLst>
      <p:ext uri="{BB962C8B-B14F-4D97-AF65-F5344CB8AC3E}">
        <p14:creationId xmlns:p14="http://schemas.microsoft.com/office/powerpoint/2010/main" val="2269295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r>
              <a:rPr lang="en-US" dirty="0" smtClean="0"/>
              <a:t>This species is the most aquatic native frog in the Pacific Northwest. It is almost always found in or near a perennial body of water that includes zones of shallow water and abundant emergent or floating aquatic plants, which the frogs use for basking and escape cover (Leonard et al. 1993, </a:t>
            </a:r>
            <a:r>
              <a:rPr lang="en-US" dirty="0" err="1" smtClean="0"/>
              <a:t>Corkran</a:t>
            </a:r>
            <a:r>
              <a:rPr lang="en-US" dirty="0" smtClean="0"/>
              <a:t> and </a:t>
            </a:r>
            <a:r>
              <a:rPr lang="en-US" dirty="0" err="1" smtClean="0"/>
              <a:t>Thoms</a:t>
            </a:r>
            <a:r>
              <a:rPr lang="en-US" dirty="0" smtClean="0"/>
              <a:t> 1996, McAllister and Leonard 1997, Pearl 1997, Pearl 1999). Oregon spotted frogs seem to prefer fairly large, warm marshes (approximate minimum size of 4 hectares (9 acres)) that can support a large enough population to persist despite high predation rates (Hayes 1994) and sporadic reproductive failures. Large concentrations of Oregon spotted frogs have been found in areas with the following characteristics: (1) the presence of good breeding and overwintering sites connected by year-round water; (2) reliable water levels that maintain depth throughout the period between </a:t>
            </a:r>
            <a:r>
              <a:rPr lang="en-US" dirty="0" err="1" smtClean="0"/>
              <a:t>oviposition</a:t>
            </a:r>
            <a:r>
              <a:rPr lang="en-US" dirty="0" smtClean="0"/>
              <a:t> and metamorphosis; and (3) the absence of introduced predators, especially warm-water game fish and bullfrogs.</a:t>
            </a:r>
          </a:p>
          <a:p>
            <a:pPr lvl="0" rtl="0">
              <a:spcBef>
                <a:spcPts val="0"/>
              </a:spcBef>
              <a:buNone/>
            </a:pPr>
            <a:endParaRPr lang="en-US" dirty="0" smtClean="0"/>
          </a:p>
          <a:p>
            <a:pPr lvl="0" rtl="0">
              <a:spcBef>
                <a:spcPts val="0"/>
              </a:spcBef>
              <a:buNone/>
            </a:pPr>
            <a:r>
              <a:rPr lang="en-US" dirty="0" smtClean="0"/>
              <a:t>https://</a:t>
            </a:r>
            <a:r>
              <a:rPr lang="en-US" dirty="0" err="1" smtClean="0"/>
              <a:t>www.fws.gov</a:t>
            </a:r>
            <a:r>
              <a:rPr lang="en-US" dirty="0" smtClean="0"/>
              <a:t>/</a:t>
            </a:r>
            <a:r>
              <a:rPr lang="en-US" dirty="0" err="1" smtClean="0"/>
              <a:t>oregonfwo</a:t>
            </a:r>
            <a:r>
              <a:rPr lang="en-US" dirty="0" smtClean="0"/>
              <a:t>/</a:t>
            </a:r>
            <a:r>
              <a:rPr lang="en-US" dirty="0" err="1" smtClean="0"/>
              <a:t>articles.cfm?id</a:t>
            </a:r>
            <a:r>
              <a:rPr lang="en-US" smtClean="0"/>
              <a:t>=149489458</a:t>
            </a:r>
            <a:endParaRPr dirty="0"/>
          </a:p>
        </p:txBody>
      </p:sp>
    </p:spTree>
    <p:extLst>
      <p:ext uri="{BB962C8B-B14F-4D97-AF65-F5344CB8AC3E}">
        <p14:creationId xmlns:p14="http://schemas.microsoft.com/office/powerpoint/2010/main" val="2830444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30019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9130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88941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2829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2258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24669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1464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7234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7700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43366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415382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612591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686992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19329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7963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19754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3573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84983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92E0258-4A22-4031-A704-42A7E47BD86A}" type="datetimeFigureOut">
              <a:rPr lang="en-US" smtClean="0"/>
              <a:pPr/>
              <a:t>11/8/2018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48FBAFB-2EF3-47A7-A1E6-E3BA5A46C244}" type="slidenum">
              <a:rPr lang="en-US" smtClean="0"/>
              <a:pPr/>
              <a:t>‹#›</a:t>
            </a:fld>
            <a:endParaRPr lang="en-US"/>
          </a:p>
        </p:txBody>
      </p:sp>
    </p:spTree>
    <p:extLst>
      <p:ext uri="{BB962C8B-B14F-4D97-AF65-F5344CB8AC3E}">
        <p14:creationId xmlns:p14="http://schemas.microsoft.com/office/powerpoint/2010/main" val="402877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fld id="{00000000-1234-1234-1234-123412341234}" type="slidenum">
              <a:rPr lang="en" sz="1000">
                <a:solidFill>
                  <a:srgbClr val="595959"/>
                </a:solidFill>
              </a:rPr>
              <a:pPr algn="r"/>
              <a:t>‹#›</a:t>
            </a:fld>
            <a:endParaRPr lang="en" sz="1000">
              <a:solidFill>
                <a:srgbClr val="595959"/>
              </a:solidFill>
            </a:endParaRPr>
          </a:p>
        </p:txBody>
      </p:sp>
    </p:spTree>
    <p:extLst>
      <p:ext uri="{BB962C8B-B14F-4D97-AF65-F5344CB8AC3E}">
        <p14:creationId xmlns:p14="http://schemas.microsoft.com/office/powerpoint/2010/main" val="385884543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www.youtube.com/watch?v=N8mI63XWTGU"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hyperlink" Target="http://www.youtube.com/watch?v=QOrVotzBNto"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98608" y="1083400"/>
            <a:ext cx="8520600" cy="2052600"/>
          </a:xfrm>
          <a:prstGeom prst="rect">
            <a:avLst/>
          </a:prstGeom>
        </p:spPr>
        <p:txBody>
          <a:bodyPr lIns="91425" tIns="91425" rIns="91425" bIns="91425" anchor="b" anchorCtr="0">
            <a:noAutofit/>
          </a:bodyPr>
          <a:lstStyle/>
          <a:p>
            <a:pPr lvl="0">
              <a:spcBef>
                <a:spcPts val="0"/>
              </a:spcBef>
              <a:buNone/>
            </a:pPr>
            <a:r>
              <a:rPr lang="en" sz="7200" b="1">
                <a:solidFill>
                  <a:srgbClr val="F16624"/>
                </a:solidFill>
              </a:rPr>
              <a:t>Sharing Water</a:t>
            </a:r>
          </a:p>
        </p:txBody>
      </p:sp>
      <p:pic>
        <p:nvPicPr>
          <p:cNvPr id="55" name="Shape 55"/>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56" name="Shape 56"/>
          <p:cNvPicPr preferRelativeResize="0"/>
          <p:nvPr/>
        </p:nvPicPr>
        <p:blipFill>
          <a:blip r:embed="rId4">
            <a:alphaModFix/>
          </a:blip>
          <a:stretch>
            <a:fillRect/>
          </a:stretch>
        </p:blipFill>
        <p:spPr>
          <a:xfrm>
            <a:off x="175000" y="117075"/>
            <a:ext cx="4282124" cy="72537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20" name="Shape 120"/>
          <p:cNvPicPr preferRelativeResize="0"/>
          <p:nvPr/>
        </p:nvPicPr>
        <p:blipFill>
          <a:blip r:embed="rId4">
            <a:alphaModFix/>
          </a:blip>
          <a:stretch>
            <a:fillRect/>
          </a:stretch>
        </p:blipFill>
        <p:spPr>
          <a:xfrm>
            <a:off x="88100" y="73625"/>
            <a:ext cx="2327749" cy="394321"/>
          </a:xfrm>
          <a:prstGeom prst="rect">
            <a:avLst/>
          </a:prstGeom>
          <a:noFill/>
          <a:ln>
            <a:noFill/>
          </a:ln>
        </p:spPr>
      </p:pic>
      <p:sp>
        <p:nvSpPr>
          <p:cNvPr id="121" name="Shape 121"/>
          <p:cNvSpPr txBox="1"/>
          <p:nvPr/>
        </p:nvSpPr>
        <p:spPr>
          <a:xfrm>
            <a:off x="2492050" y="-716875"/>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000" b="1">
                <a:solidFill>
                  <a:srgbClr val="F16624"/>
                </a:solidFill>
              </a:rPr>
              <a:t>Water user profile sample</a:t>
            </a:r>
          </a:p>
          <a:p>
            <a:pPr lvl="0" algn="ctr" rtl="0">
              <a:spcBef>
                <a:spcPts val="0"/>
              </a:spcBef>
              <a:buNone/>
            </a:pPr>
            <a:endParaRPr sz="3000" b="1">
              <a:solidFill>
                <a:srgbClr val="F16624"/>
              </a:solidFill>
            </a:endParaRPr>
          </a:p>
          <a:p>
            <a:pPr lvl="0" algn="l" rtl="0">
              <a:spcBef>
                <a:spcPts val="0"/>
              </a:spcBef>
              <a:buNone/>
            </a:pPr>
            <a:endParaRPr sz="3000" b="1">
              <a:solidFill>
                <a:srgbClr val="F16624"/>
              </a:solidFill>
            </a:endParaRPr>
          </a:p>
        </p:txBody>
      </p:sp>
      <p:pic>
        <p:nvPicPr>
          <p:cNvPr id="122" name="Shape 122" descr="2017-08-23_114028.png"/>
          <p:cNvPicPr preferRelativeResize="0"/>
          <p:nvPr/>
        </p:nvPicPr>
        <p:blipFill>
          <a:blip r:embed="rId5">
            <a:alphaModFix/>
          </a:blip>
          <a:stretch>
            <a:fillRect/>
          </a:stretch>
        </p:blipFill>
        <p:spPr>
          <a:xfrm>
            <a:off x="1864574" y="606599"/>
            <a:ext cx="5414850" cy="39303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28" name="Shape 128"/>
          <p:cNvPicPr preferRelativeResize="0"/>
          <p:nvPr/>
        </p:nvPicPr>
        <p:blipFill>
          <a:blip r:embed="rId4">
            <a:alphaModFix/>
          </a:blip>
          <a:stretch>
            <a:fillRect/>
          </a:stretch>
        </p:blipFill>
        <p:spPr>
          <a:xfrm>
            <a:off x="88100" y="73625"/>
            <a:ext cx="2327749" cy="394321"/>
          </a:xfrm>
          <a:prstGeom prst="rect">
            <a:avLst/>
          </a:prstGeom>
          <a:noFill/>
          <a:ln>
            <a:noFill/>
          </a:ln>
        </p:spPr>
      </p:pic>
      <p:sp>
        <p:nvSpPr>
          <p:cNvPr id="129" name="Shape 129"/>
          <p:cNvSpPr txBox="1"/>
          <p:nvPr/>
        </p:nvSpPr>
        <p:spPr>
          <a:xfrm>
            <a:off x="1053300" y="1190275"/>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ctr" rtl="0">
              <a:lnSpc>
                <a:spcPct val="100000"/>
              </a:lnSpc>
              <a:spcBef>
                <a:spcPts val="0"/>
              </a:spcBef>
              <a:buNone/>
            </a:pPr>
            <a:r>
              <a:rPr lang="en" sz="3600" b="1">
                <a:solidFill>
                  <a:srgbClr val="F16624"/>
                </a:solidFill>
              </a:rPr>
              <a:t>1.	 What do our results suggest we value as a classroom? </a:t>
            </a:r>
            <a:br>
              <a:rPr lang="en" sz="3600" b="1">
                <a:solidFill>
                  <a:srgbClr val="F16624"/>
                </a:solidFill>
              </a:rPr>
            </a:br>
            <a:endParaRPr lang="en" sz="3600" b="1">
              <a:solidFill>
                <a:srgbClr val="F16624"/>
              </a:solidFill>
            </a:endParaRPr>
          </a:p>
          <a:p>
            <a:pPr lvl="0" algn="l" rtl="0">
              <a:spcBef>
                <a:spcPts val="0"/>
              </a:spcBef>
              <a:buNone/>
            </a:pPr>
            <a:endParaRPr sz="3000" b="1">
              <a:solidFill>
                <a:srgbClr val="F16624"/>
              </a:solidFill>
            </a:endParaRPr>
          </a:p>
        </p:txBody>
      </p:sp>
      <p:sp>
        <p:nvSpPr>
          <p:cNvPr id="130" name="Shape 130"/>
          <p:cNvSpPr txBox="1"/>
          <p:nvPr/>
        </p:nvSpPr>
        <p:spPr>
          <a:xfrm>
            <a:off x="1015575" y="1503975"/>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ctr" rtl="0">
              <a:lnSpc>
                <a:spcPct val="100000"/>
              </a:lnSpc>
              <a:spcBef>
                <a:spcPts val="0"/>
              </a:spcBef>
              <a:buNone/>
            </a:pPr>
            <a:r>
              <a:rPr lang="en" sz="3600" b="1">
                <a:solidFill>
                  <a:srgbClr val="F16624"/>
                </a:solidFill>
              </a:rPr>
              <a:t>2. Are there water users who did not receive tokens? How might this affect other water users? </a:t>
            </a:r>
            <a:br>
              <a:rPr lang="en" sz="3600" b="1">
                <a:solidFill>
                  <a:srgbClr val="F16624"/>
                </a:solidFill>
              </a:rPr>
            </a:br>
            <a:endParaRPr lang="en" sz="3600" b="1">
              <a:solidFill>
                <a:srgbClr val="F16624"/>
              </a:solidFill>
            </a:endParaRPr>
          </a:p>
          <a:p>
            <a:pPr lvl="0" algn="l" rtl="0">
              <a:spcBef>
                <a:spcPts val="0"/>
              </a:spcBef>
              <a:buNone/>
            </a:pPr>
            <a:endParaRPr sz="3000" b="1">
              <a:solidFill>
                <a:srgbClr val="F16624"/>
              </a:solidFill>
            </a:endParaRPr>
          </a:p>
        </p:txBody>
      </p:sp>
      <p:sp>
        <p:nvSpPr>
          <p:cNvPr id="131" name="Shape 131"/>
          <p:cNvSpPr txBox="1"/>
          <p:nvPr/>
        </p:nvSpPr>
        <p:spPr>
          <a:xfrm>
            <a:off x="1012150" y="1495075"/>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ctr" rtl="0">
              <a:lnSpc>
                <a:spcPct val="100000"/>
              </a:lnSpc>
              <a:spcBef>
                <a:spcPts val="0"/>
              </a:spcBef>
              <a:buNone/>
            </a:pPr>
            <a:r>
              <a:rPr lang="en" sz="3600" b="1">
                <a:solidFill>
                  <a:srgbClr val="F16624"/>
                </a:solidFill>
              </a:rPr>
              <a:t>3. What should happen when a water user negatively impacts water quality or consumes too much?</a:t>
            </a:r>
          </a:p>
          <a:p>
            <a:pPr lvl="0" algn="l" rtl="0">
              <a:spcBef>
                <a:spcPts val="0"/>
              </a:spcBef>
              <a:buNone/>
            </a:pPr>
            <a:endParaRPr sz="3000" b="1">
              <a:solidFill>
                <a:srgbClr val="F16624"/>
              </a:solidFill>
            </a:endParaRPr>
          </a:p>
        </p:txBody>
      </p:sp>
      <p:sp>
        <p:nvSpPr>
          <p:cNvPr id="132" name="Shape 132"/>
          <p:cNvSpPr txBox="1"/>
          <p:nvPr/>
        </p:nvSpPr>
        <p:spPr>
          <a:xfrm>
            <a:off x="1016350" y="1467100"/>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ctr" rtl="0">
              <a:lnSpc>
                <a:spcPct val="100000"/>
              </a:lnSpc>
              <a:spcBef>
                <a:spcPts val="0"/>
              </a:spcBef>
              <a:buNone/>
            </a:pPr>
            <a:r>
              <a:rPr lang="en" sz="3600" b="1">
                <a:solidFill>
                  <a:srgbClr val="F16624"/>
                </a:solidFill>
              </a:rPr>
              <a:t>4. Is one water user more important than all the others? What values or attitudes shape that belief? </a:t>
            </a:r>
          </a:p>
          <a:p>
            <a:pPr lvl="0" algn="l" rtl="0">
              <a:spcBef>
                <a:spcPts val="0"/>
              </a:spcBef>
              <a:buNone/>
            </a:pPr>
            <a:endParaRPr sz="3000" b="1">
              <a:solidFill>
                <a:srgbClr val="F16624"/>
              </a:solidFill>
            </a:endParaRPr>
          </a:p>
        </p:txBody>
      </p:sp>
      <p:sp>
        <p:nvSpPr>
          <p:cNvPr id="133" name="Shape 133"/>
          <p:cNvSpPr txBox="1"/>
          <p:nvPr/>
        </p:nvSpPr>
        <p:spPr>
          <a:xfrm>
            <a:off x="1002950" y="1493100"/>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ctr" rtl="0">
              <a:lnSpc>
                <a:spcPct val="100000"/>
              </a:lnSpc>
              <a:spcBef>
                <a:spcPts val="0"/>
              </a:spcBef>
              <a:buNone/>
            </a:pPr>
            <a:r>
              <a:rPr lang="en" sz="3600" b="1">
                <a:solidFill>
                  <a:srgbClr val="F16624"/>
                </a:solidFill>
              </a:rPr>
              <a:t>5. When decisions about water allocation have to be made, do you think it’s possible to please every water user in our region?</a:t>
            </a:r>
          </a:p>
          <a:p>
            <a:pPr lvl="0" algn="l" rtl="0">
              <a:spcBef>
                <a:spcPts val="0"/>
              </a:spcBef>
              <a:buNone/>
            </a:pPr>
            <a:endParaRPr sz="3000" b="1">
              <a:solidFill>
                <a:srgbClr val="F16624"/>
              </a:solidFill>
            </a:endParaRPr>
          </a:p>
        </p:txBody>
      </p:sp>
      <p:sp>
        <p:nvSpPr>
          <p:cNvPr id="134" name="Shape 134"/>
          <p:cNvSpPr txBox="1"/>
          <p:nvPr/>
        </p:nvSpPr>
        <p:spPr>
          <a:xfrm>
            <a:off x="1001225" y="1229950"/>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ctr" rtl="0">
              <a:lnSpc>
                <a:spcPct val="100000"/>
              </a:lnSpc>
              <a:spcBef>
                <a:spcPts val="0"/>
              </a:spcBef>
              <a:buNone/>
            </a:pPr>
            <a:r>
              <a:rPr lang="en" sz="3600" b="1">
                <a:solidFill>
                  <a:srgbClr val="F16624"/>
                </a:solidFill>
              </a:rPr>
              <a:t>6. What responsibilities do water users have if they are given water?</a:t>
            </a:r>
          </a:p>
          <a:p>
            <a:pPr lvl="0" algn="l" rtl="0">
              <a:spcBef>
                <a:spcPts val="0"/>
              </a:spcBef>
              <a:buNone/>
            </a:pPr>
            <a:endParaRPr sz="3000" b="1">
              <a:solidFill>
                <a:srgbClr val="F1662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29"/>
                                        </p:tgtEl>
                                      </p:cBhvr>
                                    </p:animEffect>
                                    <p:set>
                                      <p:cBhvr>
                                        <p:cTn id="12" dur="1" fill="hold">
                                          <p:stCondLst>
                                            <p:cond delay="1000"/>
                                          </p:stCondLst>
                                        </p:cTn>
                                        <p:tgtEl>
                                          <p:spTgt spid="1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fade">
                                      <p:cBhvr>
                                        <p:cTn id="17" dur="1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30"/>
                                        </p:tgtEl>
                                      </p:cBhvr>
                                    </p:animEffect>
                                    <p:set>
                                      <p:cBhvr>
                                        <p:cTn id="22" dur="1" fill="hold">
                                          <p:stCondLst>
                                            <p:cond delay="1000"/>
                                          </p:stCondLst>
                                        </p:cTn>
                                        <p:tgtEl>
                                          <p:spTgt spid="1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1"/>
                                        </p:tgtEl>
                                        <p:attrNameLst>
                                          <p:attrName>style.visibility</p:attrName>
                                        </p:attrNameLst>
                                      </p:cBhvr>
                                      <p:to>
                                        <p:strVal val="visible"/>
                                      </p:to>
                                    </p:set>
                                    <p:animEffect transition="in" filter="fade">
                                      <p:cBhvr>
                                        <p:cTn id="27" dur="1000"/>
                                        <p:tgtEl>
                                          <p:spTgt spid="1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31"/>
                                        </p:tgtEl>
                                      </p:cBhvr>
                                    </p:animEffect>
                                    <p:set>
                                      <p:cBhvr>
                                        <p:cTn id="32" dur="1" fill="hold">
                                          <p:stCondLst>
                                            <p:cond delay="1000"/>
                                          </p:stCondLst>
                                        </p:cTn>
                                        <p:tgtEl>
                                          <p:spTgt spid="1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1000"/>
                                        <p:tgtEl>
                                          <p:spTgt spid="1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32"/>
                                        </p:tgtEl>
                                      </p:cBhvr>
                                    </p:animEffect>
                                    <p:set>
                                      <p:cBhvr>
                                        <p:cTn id="42" dur="1" fill="hold">
                                          <p:stCondLst>
                                            <p:cond delay="1000"/>
                                          </p:stCondLst>
                                        </p:cTn>
                                        <p:tgtEl>
                                          <p:spTgt spid="1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3"/>
                                        </p:tgtEl>
                                        <p:attrNameLst>
                                          <p:attrName>style.visibility</p:attrName>
                                        </p:attrNameLst>
                                      </p:cBhvr>
                                      <p:to>
                                        <p:strVal val="visible"/>
                                      </p:to>
                                    </p:set>
                                    <p:animEffect transition="in" filter="fade">
                                      <p:cBhvr>
                                        <p:cTn id="47" dur="1000"/>
                                        <p:tgtEl>
                                          <p:spTgt spid="1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33"/>
                                        </p:tgtEl>
                                      </p:cBhvr>
                                    </p:animEffect>
                                    <p:set>
                                      <p:cBhvr>
                                        <p:cTn id="52" dur="1" fill="hold">
                                          <p:stCondLst>
                                            <p:cond delay="1000"/>
                                          </p:stCondLst>
                                        </p:cTn>
                                        <p:tgtEl>
                                          <p:spTgt spid="1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4"/>
                                        </p:tgtEl>
                                        <p:attrNameLst>
                                          <p:attrName>style.visibility</p:attrName>
                                        </p:attrNameLst>
                                      </p:cBhvr>
                                      <p:to>
                                        <p:strVal val="visible"/>
                                      </p:to>
                                    </p:set>
                                    <p:animEffect transition="in" filter="fade">
                                      <p:cBhvr>
                                        <p:cTn id="57" dur="1000"/>
                                        <p:tgtEl>
                                          <p:spTgt spid="1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1000"/>
                                        <p:tgtEl>
                                          <p:spTgt spid="134"/>
                                        </p:tgtEl>
                                      </p:cBhvr>
                                    </p:animEffect>
                                    <p:set>
                                      <p:cBhvr>
                                        <p:cTn id="62" dur="1" fill="hold">
                                          <p:stCondLst>
                                            <p:cond delay="1000"/>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a:blip r:embed="rId3">
            <a:alphaModFix/>
          </a:blip>
          <a:stretch>
            <a:fillRect/>
          </a:stretch>
        </p:blipFill>
        <p:spPr>
          <a:xfrm>
            <a:off x="3429000" y="3064350"/>
            <a:ext cx="5715000" cy="2038350"/>
          </a:xfrm>
          <a:prstGeom prst="rect">
            <a:avLst/>
          </a:prstGeom>
          <a:noFill/>
          <a:ln>
            <a:noFill/>
          </a:ln>
        </p:spPr>
      </p:pic>
      <p:sp>
        <p:nvSpPr>
          <p:cNvPr id="140" name="Shape 140"/>
          <p:cNvSpPr txBox="1">
            <a:spLocks noGrp="1"/>
          </p:cNvSpPr>
          <p:nvPr>
            <p:ph type="ctrTitle"/>
          </p:nvPr>
        </p:nvSpPr>
        <p:spPr>
          <a:xfrm>
            <a:off x="464133" y="1370075"/>
            <a:ext cx="8520600" cy="2052600"/>
          </a:xfrm>
          <a:prstGeom prst="rect">
            <a:avLst/>
          </a:prstGeom>
        </p:spPr>
        <p:txBody>
          <a:bodyPr lIns="91425" tIns="91425" rIns="91425" bIns="91425" anchor="b" anchorCtr="0">
            <a:noAutofit/>
          </a:bodyPr>
          <a:lstStyle/>
          <a:p>
            <a:pPr lvl="0">
              <a:spcBef>
                <a:spcPts val="0"/>
              </a:spcBef>
              <a:buNone/>
            </a:pPr>
            <a:r>
              <a:rPr lang="en" sz="4800" b="1">
                <a:solidFill>
                  <a:srgbClr val="F16624"/>
                </a:solidFill>
              </a:rPr>
              <a:t>Part II: </a:t>
            </a:r>
          </a:p>
          <a:p>
            <a:pPr lvl="0" rtl="0">
              <a:spcBef>
                <a:spcPts val="0"/>
              </a:spcBef>
              <a:buNone/>
            </a:pPr>
            <a:r>
              <a:rPr lang="en" sz="4800" b="1">
                <a:solidFill>
                  <a:srgbClr val="F16624"/>
                </a:solidFill>
              </a:rPr>
              <a:t>Water Conservation</a:t>
            </a:r>
          </a:p>
        </p:txBody>
      </p:sp>
      <p:pic>
        <p:nvPicPr>
          <p:cNvPr id="141" name="Shape 141"/>
          <p:cNvPicPr preferRelativeResize="0"/>
          <p:nvPr/>
        </p:nvPicPr>
        <p:blipFill>
          <a:blip r:embed="rId4">
            <a:alphaModFix/>
          </a:blip>
          <a:stretch>
            <a:fillRect/>
          </a:stretch>
        </p:blipFill>
        <p:spPr>
          <a:xfrm>
            <a:off x="175000" y="117075"/>
            <a:ext cx="4282124" cy="72537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Shape 146"/>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47" name="Shape 147"/>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148" name="Shape 148"/>
          <p:cNvSpPr txBox="1">
            <a:spLocks noGrp="1"/>
          </p:cNvSpPr>
          <p:nvPr>
            <p:ph type="ctrTitle"/>
          </p:nvPr>
        </p:nvSpPr>
        <p:spPr>
          <a:xfrm>
            <a:off x="353433" y="-14800"/>
            <a:ext cx="8520600" cy="2052600"/>
          </a:xfrm>
          <a:prstGeom prst="rect">
            <a:avLst/>
          </a:prstGeom>
        </p:spPr>
        <p:txBody>
          <a:bodyPr lIns="91425" tIns="91425" rIns="91425" bIns="91425" anchor="b" anchorCtr="0">
            <a:noAutofit/>
          </a:bodyPr>
          <a:lstStyle/>
          <a:p>
            <a:pPr lvl="0" rtl="0">
              <a:spcBef>
                <a:spcPts val="0"/>
              </a:spcBef>
              <a:buNone/>
            </a:pPr>
            <a:r>
              <a:rPr lang="en" sz="4800" b="1">
                <a:solidFill>
                  <a:srgbClr val="F16624"/>
                </a:solidFill>
              </a:rPr>
              <a:t>How much?</a:t>
            </a:r>
          </a:p>
        </p:txBody>
      </p:sp>
      <p:pic>
        <p:nvPicPr>
          <p:cNvPr id="149" name="Shape 149" descr="Free vector graphic: World, Earth, Planet, Globe, Map - Free Image ..."/>
          <p:cNvPicPr preferRelativeResize="0"/>
          <p:nvPr/>
        </p:nvPicPr>
        <p:blipFill>
          <a:blip r:embed="rId5">
            <a:alphaModFix/>
          </a:blip>
          <a:stretch>
            <a:fillRect/>
          </a:stretch>
        </p:blipFill>
        <p:spPr>
          <a:xfrm>
            <a:off x="3270412" y="2037800"/>
            <a:ext cx="2686624" cy="2686624"/>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55" name="Shape 155"/>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156" name="Shape 156"/>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O</a:t>
            </a:r>
            <a:r>
              <a:rPr lang="en" sz="3000" b="1" dirty="0" smtClean="0">
                <a:solidFill>
                  <a:srgbClr val="F16624"/>
                </a:solidFill>
              </a:rPr>
              <a:t>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pic>
        <p:nvPicPr>
          <p:cNvPr id="157" name="Shape 157" descr="25e2be5e3c16c484c98ebdb6dd5b2eb7--native-american-indians-native-americans.jpg"/>
          <p:cNvPicPr preferRelativeResize="0"/>
          <p:nvPr/>
        </p:nvPicPr>
        <p:blipFill>
          <a:blip r:embed="rId5">
            <a:alphaModFix/>
          </a:blip>
          <a:stretch>
            <a:fillRect/>
          </a:stretch>
        </p:blipFill>
        <p:spPr>
          <a:xfrm>
            <a:off x="5867400" y="1047750"/>
            <a:ext cx="1869774" cy="2840175"/>
          </a:xfrm>
          <a:prstGeom prst="rect">
            <a:avLst/>
          </a:prstGeom>
          <a:noFill/>
          <a:ln>
            <a:noFill/>
          </a:ln>
        </p:spPr>
      </p:pic>
      <p:sp>
        <p:nvSpPr>
          <p:cNvPr id="158" name="Shape 158"/>
          <p:cNvSpPr txBox="1"/>
          <p:nvPr/>
        </p:nvSpPr>
        <p:spPr>
          <a:xfrm>
            <a:off x="174987" y="1401062"/>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8,000  BCE </a:t>
            </a:r>
          </a:p>
          <a:p>
            <a:pPr lvl="0" algn="r" rtl="0">
              <a:spcBef>
                <a:spcPts val="0"/>
              </a:spcBef>
              <a:buNone/>
            </a:pPr>
            <a:endParaRPr sz="3000" b="1" dirty="0">
              <a:solidFill>
                <a:srgbClr val="F16624"/>
              </a:solidFill>
            </a:endParaRPr>
          </a:p>
          <a:p>
            <a:pPr lvl="0" rtl="0">
              <a:spcBef>
                <a:spcPts val="0"/>
              </a:spcBef>
              <a:buNone/>
            </a:pPr>
            <a:r>
              <a:rPr lang="en" sz="3000" b="1" dirty="0" smtClean="0">
                <a:solidFill>
                  <a:srgbClr val="F16624"/>
                </a:solidFill>
              </a:rPr>
              <a:t>Native Americans use </a:t>
            </a:r>
            <a:r>
              <a:rPr lang="en" sz="3000" b="1" dirty="0">
                <a:solidFill>
                  <a:srgbClr val="F16624"/>
                </a:solidFill>
              </a:rPr>
              <a:t>the Deschutes River as a </a:t>
            </a:r>
            <a:r>
              <a:rPr lang="en" sz="3000" b="1" dirty="0" smtClean="0">
                <a:solidFill>
                  <a:srgbClr val="F16624"/>
                </a:solidFill>
              </a:rPr>
              <a:t>source for salmon and a travel </a:t>
            </a:r>
            <a:r>
              <a:rPr lang="en" sz="3000" b="1" dirty="0">
                <a:solidFill>
                  <a:srgbClr val="F16624"/>
                </a:solidFill>
              </a:rPr>
              <a:t>route to the </a:t>
            </a:r>
            <a:r>
              <a:rPr lang="en" sz="3000" b="1" dirty="0" smtClean="0">
                <a:solidFill>
                  <a:srgbClr val="F16624"/>
                </a:solidFill>
              </a:rPr>
              <a:t>Columbia River. Grounds around the river are </a:t>
            </a:r>
            <a:r>
              <a:rPr lang="en" sz="3000" b="1" dirty="0">
                <a:solidFill>
                  <a:srgbClr val="F16624"/>
                </a:solidFill>
              </a:rPr>
              <a:t>used for hunting and gathering.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64" name="Shape 164"/>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165" name="Shape 165"/>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
        <p:nvSpPr>
          <p:cNvPr id="166" name="Shape 166"/>
          <p:cNvSpPr txBox="1"/>
          <p:nvPr/>
        </p:nvSpPr>
        <p:spPr>
          <a:xfrm>
            <a:off x="175000" y="1338529"/>
            <a:ext cx="5609975"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1813 </a:t>
            </a:r>
          </a:p>
          <a:p>
            <a:pPr lvl="0" rtl="0">
              <a:spcBef>
                <a:spcPts val="0"/>
              </a:spcBef>
              <a:buNone/>
            </a:pPr>
            <a:endParaRPr sz="3000" b="1" dirty="0">
              <a:solidFill>
                <a:srgbClr val="F16624"/>
              </a:solidFill>
            </a:endParaRPr>
          </a:p>
          <a:p>
            <a:pPr lvl="0" rtl="0">
              <a:spcBef>
                <a:spcPts val="0"/>
              </a:spcBef>
              <a:buNone/>
            </a:pPr>
            <a:r>
              <a:rPr lang="en" sz="3000" b="1" dirty="0">
                <a:solidFill>
                  <a:srgbClr val="F16624"/>
                </a:solidFill>
              </a:rPr>
              <a:t>Peter Skene Ogden (Hudson’s Bay Company) sends fur trappers to Central Oregon. </a:t>
            </a:r>
            <a:r>
              <a:rPr lang="en" sz="3000" b="1" dirty="0" smtClean="0">
                <a:solidFill>
                  <a:srgbClr val="F16624"/>
                </a:solidFill>
              </a:rPr>
              <a:t>This deeply affected the lives of Native Americans in the region. Homesteading began shortly thereafter. </a:t>
            </a:r>
            <a:endParaRPr lang="en" sz="3000" b="1" dirty="0">
              <a:solidFill>
                <a:srgbClr val="F16624"/>
              </a:solidFill>
            </a:endParaRPr>
          </a:p>
        </p:txBody>
      </p:sp>
      <p:pic>
        <p:nvPicPr>
          <p:cNvPr id="167" name="Shape 167" descr="6414_125760638152.jpg"/>
          <p:cNvPicPr preferRelativeResize="0"/>
          <p:nvPr/>
        </p:nvPicPr>
        <p:blipFill>
          <a:blip r:embed="rId5">
            <a:alphaModFix/>
          </a:blip>
          <a:stretch>
            <a:fillRect/>
          </a:stretch>
        </p:blipFill>
        <p:spPr>
          <a:xfrm>
            <a:off x="5784982" y="1136250"/>
            <a:ext cx="2707692" cy="2999999"/>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73" name="Shape 173"/>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174" name="Shape 174"/>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Basin</a:t>
            </a:r>
            <a:endParaRPr lang="en" sz="3000" b="1" dirty="0">
              <a:solidFill>
                <a:srgbClr val="F16624"/>
              </a:solidFill>
            </a:endParaRPr>
          </a:p>
        </p:txBody>
      </p:sp>
      <p:sp>
        <p:nvSpPr>
          <p:cNvPr id="175" name="Shape 175"/>
          <p:cNvSpPr txBox="1"/>
          <p:nvPr/>
        </p:nvSpPr>
        <p:spPr>
          <a:xfrm>
            <a:off x="445300" y="1210144"/>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1859</a:t>
            </a:r>
          </a:p>
          <a:p>
            <a:pPr lvl="0" rtl="0">
              <a:spcBef>
                <a:spcPts val="0"/>
              </a:spcBef>
              <a:buNone/>
            </a:pPr>
            <a:endParaRPr sz="3000" b="1" dirty="0">
              <a:solidFill>
                <a:srgbClr val="F16624"/>
              </a:solidFill>
            </a:endParaRPr>
          </a:p>
          <a:p>
            <a:pPr lvl="0" rtl="0">
              <a:spcBef>
                <a:spcPts val="0"/>
              </a:spcBef>
              <a:buNone/>
            </a:pPr>
            <a:r>
              <a:rPr lang="en" sz="3000" b="1" dirty="0" smtClean="0">
                <a:solidFill>
                  <a:srgbClr val="F16624"/>
                </a:solidFill>
              </a:rPr>
              <a:t>On February 14</a:t>
            </a:r>
            <a:r>
              <a:rPr lang="en" sz="3000" b="1" baseline="30000" dirty="0" smtClean="0">
                <a:solidFill>
                  <a:srgbClr val="F16624"/>
                </a:solidFill>
              </a:rPr>
              <a:t>th</a:t>
            </a:r>
            <a:r>
              <a:rPr lang="en" sz="3000" b="1" dirty="0" smtClean="0">
                <a:solidFill>
                  <a:srgbClr val="F16624"/>
                </a:solidFill>
              </a:rPr>
              <a:t>, 1859 Oregon </a:t>
            </a:r>
            <a:r>
              <a:rPr lang="en" sz="3000" b="1" dirty="0">
                <a:solidFill>
                  <a:srgbClr val="F16624"/>
                </a:solidFill>
              </a:rPr>
              <a:t>becomes a </a:t>
            </a:r>
            <a:r>
              <a:rPr lang="en" sz="3000" b="1" dirty="0" smtClean="0">
                <a:solidFill>
                  <a:srgbClr val="F16624"/>
                </a:solidFill>
              </a:rPr>
              <a:t>state. </a:t>
            </a:r>
          </a:p>
          <a:p>
            <a:pPr lvl="0" rtl="0">
              <a:spcBef>
                <a:spcPts val="0"/>
              </a:spcBef>
              <a:buNone/>
            </a:pPr>
            <a:r>
              <a:rPr lang="en" sz="3000" b="1" dirty="0" smtClean="0">
                <a:solidFill>
                  <a:srgbClr val="F16624"/>
                </a:solidFill>
              </a:rPr>
              <a:t>It was the 33</a:t>
            </a:r>
            <a:r>
              <a:rPr lang="en" sz="3000" b="1" baseline="30000" dirty="0" smtClean="0">
                <a:solidFill>
                  <a:srgbClr val="F16624"/>
                </a:solidFill>
              </a:rPr>
              <a:t>rd</a:t>
            </a:r>
            <a:r>
              <a:rPr lang="en" sz="3000" b="1" dirty="0" smtClean="0">
                <a:solidFill>
                  <a:srgbClr val="F16624"/>
                </a:solidFill>
              </a:rPr>
              <a:t> state to </a:t>
            </a:r>
          </a:p>
          <a:p>
            <a:pPr lvl="0" rtl="0">
              <a:spcBef>
                <a:spcPts val="0"/>
              </a:spcBef>
              <a:buNone/>
            </a:pPr>
            <a:r>
              <a:rPr lang="en-US" sz="3000" b="1" dirty="0" smtClean="0">
                <a:solidFill>
                  <a:srgbClr val="F16624"/>
                </a:solidFill>
              </a:rPr>
              <a:t>join the union. </a:t>
            </a:r>
            <a:endParaRPr lang="en" sz="3000" b="1" dirty="0">
              <a:solidFill>
                <a:srgbClr val="F16624"/>
              </a:solidFill>
            </a:endParaRPr>
          </a:p>
        </p:txBody>
      </p:sp>
      <p:pic>
        <p:nvPicPr>
          <p:cNvPr id="176" name="Shape 176" descr="Oregon-Flag.png"/>
          <p:cNvPicPr preferRelativeResize="0"/>
          <p:nvPr/>
        </p:nvPicPr>
        <p:blipFill>
          <a:blip r:embed="rId5">
            <a:alphaModFix/>
          </a:blip>
          <a:stretch>
            <a:fillRect/>
          </a:stretch>
        </p:blipFill>
        <p:spPr>
          <a:xfrm>
            <a:off x="5638800" y="856057"/>
            <a:ext cx="3052100" cy="228907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p:cNvPicPr preferRelativeResize="0"/>
          <p:nvPr/>
        </p:nvPicPr>
        <p:blipFill>
          <a:blip r:embed="rId3">
            <a:alphaModFix/>
          </a:blip>
          <a:stretch>
            <a:fillRect/>
          </a:stretch>
        </p:blipFill>
        <p:spPr>
          <a:xfrm>
            <a:off x="3429000" y="3036900"/>
            <a:ext cx="5715000" cy="2038350"/>
          </a:xfrm>
          <a:prstGeom prst="rect">
            <a:avLst/>
          </a:prstGeom>
          <a:noFill/>
          <a:ln>
            <a:noFill/>
          </a:ln>
        </p:spPr>
      </p:pic>
      <p:pic>
        <p:nvPicPr>
          <p:cNvPr id="190" name="Shape 190"/>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191" name="Shape 191"/>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Basin</a:t>
            </a:r>
            <a:endParaRPr lang="en" sz="3000" b="1" dirty="0">
              <a:solidFill>
                <a:srgbClr val="F16624"/>
              </a:solidFill>
            </a:endParaRPr>
          </a:p>
        </p:txBody>
      </p:sp>
      <p:sp>
        <p:nvSpPr>
          <p:cNvPr id="192" name="Shape 192"/>
          <p:cNvSpPr txBox="1"/>
          <p:nvPr/>
        </p:nvSpPr>
        <p:spPr>
          <a:xfrm>
            <a:off x="185886" y="1428750"/>
            <a:ext cx="57912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1894</a:t>
            </a:r>
          </a:p>
          <a:p>
            <a:pPr lvl="0" rtl="0">
              <a:spcBef>
                <a:spcPts val="0"/>
              </a:spcBef>
              <a:buNone/>
            </a:pPr>
            <a:endParaRPr sz="3000" b="1" dirty="0">
              <a:solidFill>
                <a:srgbClr val="F16624"/>
              </a:solidFill>
            </a:endParaRPr>
          </a:p>
          <a:p>
            <a:pPr lvl="0"/>
            <a:r>
              <a:rPr lang="en" sz="3000" b="1" dirty="0">
                <a:solidFill>
                  <a:srgbClr val="F16624"/>
                </a:solidFill>
              </a:rPr>
              <a:t>The Carey Act </a:t>
            </a:r>
            <a:r>
              <a:rPr lang="en" sz="3000" b="1" dirty="0" smtClean="0">
                <a:solidFill>
                  <a:srgbClr val="F16624"/>
                </a:solidFill>
              </a:rPr>
              <a:t>allows the Deschutes River to be used </a:t>
            </a:r>
            <a:r>
              <a:rPr lang="en" sz="3000" b="1" dirty="0">
                <a:solidFill>
                  <a:srgbClr val="F16624"/>
                </a:solidFill>
              </a:rPr>
              <a:t>for irrigation </a:t>
            </a:r>
            <a:r>
              <a:rPr lang="en" sz="3000" b="1" dirty="0" smtClean="0">
                <a:solidFill>
                  <a:srgbClr val="F16624"/>
                </a:solidFill>
              </a:rPr>
              <a:t>purposes. Private companies were now allowed to profit from the sale of water in the arid West. </a:t>
            </a:r>
            <a:endParaRPr lang="en" sz="3000" b="1" dirty="0">
              <a:solidFill>
                <a:srgbClr val="F16624"/>
              </a:solidFill>
            </a:endParaRPr>
          </a:p>
        </p:txBody>
      </p:sp>
      <p:pic>
        <p:nvPicPr>
          <p:cNvPr id="193" name="Shape 193" descr="Deschutes_River,_12_miles_below_Madras,_Oregon_(3226149085).jpg"/>
          <p:cNvPicPr preferRelativeResize="0"/>
          <p:nvPr/>
        </p:nvPicPr>
        <p:blipFill>
          <a:blip r:embed="rId5">
            <a:alphaModFix/>
          </a:blip>
          <a:stretch>
            <a:fillRect/>
          </a:stretch>
        </p:blipFill>
        <p:spPr>
          <a:xfrm>
            <a:off x="5638800" y="894650"/>
            <a:ext cx="3352800" cy="20341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99" name="Shape 199"/>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00" name="Shape 200"/>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Basin</a:t>
            </a:r>
            <a:endParaRPr lang="en" sz="3000" b="1" dirty="0">
              <a:solidFill>
                <a:srgbClr val="F16624"/>
              </a:solidFill>
            </a:endParaRPr>
          </a:p>
        </p:txBody>
      </p:sp>
      <p:sp>
        <p:nvSpPr>
          <p:cNvPr id="201" name="Shape 201"/>
          <p:cNvSpPr txBox="1"/>
          <p:nvPr/>
        </p:nvSpPr>
        <p:spPr>
          <a:xfrm>
            <a:off x="196771" y="1428750"/>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1904</a:t>
            </a:r>
          </a:p>
          <a:p>
            <a:pPr lvl="0" rtl="0">
              <a:spcBef>
                <a:spcPts val="0"/>
              </a:spcBef>
              <a:buNone/>
            </a:pPr>
            <a:endParaRPr sz="3000" b="1" dirty="0">
              <a:solidFill>
                <a:srgbClr val="F16624"/>
              </a:solidFill>
            </a:endParaRPr>
          </a:p>
          <a:p>
            <a:pPr lvl="0" rtl="0">
              <a:spcBef>
                <a:spcPts val="0"/>
              </a:spcBef>
              <a:buNone/>
            </a:pPr>
            <a:r>
              <a:rPr lang="en" sz="3000" b="1" dirty="0">
                <a:solidFill>
                  <a:srgbClr val="F16624"/>
                </a:solidFill>
              </a:rPr>
              <a:t>Several irrigation companies complete canals to irrigate thousands of acres of Central Oregon </a:t>
            </a:r>
            <a:r>
              <a:rPr lang="en" sz="3000" b="1" dirty="0" smtClean="0">
                <a:solidFill>
                  <a:srgbClr val="F16624"/>
                </a:solidFill>
              </a:rPr>
              <a:t>farmland, changing the flow rate of the Deschutes River. </a:t>
            </a:r>
            <a:endParaRPr lang="en" sz="3000" b="1" dirty="0">
              <a:solidFill>
                <a:srgbClr val="F16624"/>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671" y="1073228"/>
            <a:ext cx="3302201" cy="185552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07" name="Shape 207"/>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08" name="Shape 208"/>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Basin</a:t>
            </a:r>
            <a:endParaRPr lang="en" sz="3000" b="1" dirty="0">
              <a:solidFill>
                <a:srgbClr val="F16624"/>
              </a:solidFill>
            </a:endParaRPr>
          </a:p>
        </p:txBody>
      </p:sp>
      <p:sp>
        <p:nvSpPr>
          <p:cNvPr id="209" name="Shape 209"/>
          <p:cNvSpPr txBox="1"/>
          <p:nvPr/>
        </p:nvSpPr>
        <p:spPr>
          <a:xfrm>
            <a:off x="175000" y="1236812"/>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1910</a:t>
            </a:r>
          </a:p>
          <a:p>
            <a:pPr lvl="0" rtl="0">
              <a:spcBef>
                <a:spcPts val="0"/>
              </a:spcBef>
              <a:buNone/>
            </a:pPr>
            <a:endParaRPr sz="3000" b="1" dirty="0">
              <a:solidFill>
                <a:srgbClr val="F16624"/>
              </a:solidFill>
            </a:endParaRPr>
          </a:p>
          <a:p>
            <a:pPr lvl="0" rtl="0">
              <a:spcBef>
                <a:spcPts val="0"/>
              </a:spcBef>
              <a:buNone/>
            </a:pPr>
            <a:r>
              <a:rPr lang="en" sz="3000" b="1" dirty="0">
                <a:solidFill>
                  <a:srgbClr val="F16624"/>
                </a:solidFill>
              </a:rPr>
              <a:t>The Deschutes River is dammed, creating Mirror Pond. Downtown Bend residents receive electricity from this project</a:t>
            </a:r>
          </a:p>
        </p:txBody>
      </p:sp>
      <p:pic>
        <p:nvPicPr>
          <p:cNvPr id="210" name="Shape 210" descr="2017-08-23_144251.png"/>
          <p:cNvPicPr preferRelativeResize="0"/>
          <p:nvPr/>
        </p:nvPicPr>
        <p:blipFill>
          <a:blip r:embed="rId5">
            <a:alphaModFix/>
          </a:blip>
          <a:stretch>
            <a:fillRect/>
          </a:stretch>
        </p:blipFill>
        <p:spPr>
          <a:xfrm>
            <a:off x="5105400" y="1011032"/>
            <a:ext cx="3333750" cy="206692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Shape 61"/>
          <p:cNvPicPr preferRelativeResize="0"/>
          <p:nvPr/>
        </p:nvPicPr>
        <p:blipFill>
          <a:blip r:embed="rId3">
            <a:alphaModFix/>
          </a:blip>
          <a:stretch>
            <a:fillRect/>
          </a:stretch>
        </p:blipFill>
        <p:spPr>
          <a:xfrm>
            <a:off x="3429000" y="3064350"/>
            <a:ext cx="5715000" cy="2038350"/>
          </a:xfrm>
          <a:prstGeom prst="rect">
            <a:avLst/>
          </a:prstGeom>
          <a:noFill/>
          <a:ln>
            <a:noFill/>
          </a:ln>
        </p:spPr>
      </p:pic>
      <p:sp>
        <p:nvSpPr>
          <p:cNvPr id="62" name="Shape 62"/>
          <p:cNvSpPr txBox="1">
            <a:spLocks noGrp="1"/>
          </p:cNvSpPr>
          <p:nvPr>
            <p:ph type="ctrTitle"/>
          </p:nvPr>
        </p:nvSpPr>
        <p:spPr>
          <a:xfrm>
            <a:off x="464133" y="1370075"/>
            <a:ext cx="8520600" cy="2052600"/>
          </a:xfrm>
          <a:prstGeom prst="rect">
            <a:avLst/>
          </a:prstGeom>
        </p:spPr>
        <p:txBody>
          <a:bodyPr lIns="91425" tIns="91425" rIns="91425" bIns="91425" anchor="b" anchorCtr="0">
            <a:noAutofit/>
          </a:bodyPr>
          <a:lstStyle/>
          <a:p>
            <a:pPr lvl="0" rtl="0">
              <a:spcBef>
                <a:spcPts val="0"/>
              </a:spcBef>
              <a:buNone/>
            </a:pPr>
            <a:r>
              <a:rPr lang="en" sz="4800" b="1">
                <a:solidFill>
                  <a:srgbClr val="F16624"/>
                </a:solidFill>
              </a:rPr>
              <a:t>Part I: Watersheds and Water Users</a:t>
            </a:r>
          </a:p>
        </p:txBody>
      </p:sp>
      <p:pic>
        <p:nvPicPr>
          <p:cNvPr id="63" name="Shape 63"/>
          <p:cNvPicPr preferRelativeResize="0"/>
          <p:nvPr/>
        </p:nvPicPr>
        <p:blipFill>
          <a:blip r:embed="rId4">
            <a:alphaModFix/>
          </a:blip>
          <a:stretch>
            <a:fillRect/>
          </a:stretch>
        </p:blipFill>
        <p:spPr>
          <a:xfrm>
            <a:off x="175000" y="117075"/>
            <a:ext cx="4282124" cy="7253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Shape 215"/>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16" name="Shape 216"/>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17" name="Shape 217"/>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
        <p:nvSpPr>
          <p:cNvPr id="218" name="Shape 218"/>
          <p:cNvSpPr txBox="1"/>
          <p:nvPr/>
        </p:nvSpPr>
        <p:spPr>
          <a:xfrm>
            <a:off x="300611" y="1428750"/>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1911</a:t>
            </a:r>
          </a:p>
          <a:p>
            <a:pPr lvl="0" rtl="0">
              <a:spcBef>
                <a:spcPts val="0"/>
              </a:spcBef>
              <a:buNone/>
            </a:pPr>
            <a:endParaRPr sz="3000" b="1" dirty="0">
              <a:solidFill>
                <a:srgbClr val="F16624"/>
              </a:solidFill>
            </a:endParaRPr>
          </a:p>
          <a:p>
            <a:pPr lvl="0" rtl="0">
              <a:spcBef>
                <a:spcPts val="0"/>
              </a:spcBef>
              <a:buNone/>
            </a:pPr>
            <a:r>
              <a:rPr lang="en" sz="3000" b="1" dirty="0" smtClean="0">
                <a:solidFill>
                  <a:srgbClr val="F16624"/>
                </a:solidFill>
              </a:rPr>
              <a:t>Brooks Scanlon </a:t>
            </a:r>
            <a:r>
              <a:rPr lang="en" sz="3000" b="1" dirty="0">
                <a:solidFill>
                  <a:srgbClr val="F16624"/>
                </a:solidFill>
              </a:rPr>
              <a:t>and Shevlin-Hixon set up mills along the Deschutes </a:t>
            </a:r>
            <a:r>
              <a:rPr lang="en" sz="3000" b="1" dirty="0" smtClean="0">
                <a:solidFill>
                  <a:srgbClr val="F16624"/>
                </a:solidFill>
              </a:rPr>
              <a:t>River. The mills spur a population growth by providing jobs. They also add pollutants to the river.</a:t>
            </a:r>
            <a:endParaRPr lang="en" sz="3000" b="1" dirty="0">
              <a:solidFill>
                <a:srgbClr val="F16624"/>
              </a:solidFill>
            </a:endParaRPr>
          </a:p>
        </p:txBody>
      </p:sp>
      <p:pic>
        <p:nvPicPr>
          <p:cNvPr id="219" name="Shape 219" descr="2017-08-23_144318.png"/>
          <p:cNvPicPr preferRelativeResize="0"/>
          <p:nvPr/>
        </p:nvPicPr>
        <p:blipFill>
          <a:blip r:embed="rId5">
            <a:alphaModFix/>
          </a:blip>
          <a:stretch>
            <a:fillRect/>
          </a:stretch>
        </p:blipFill>
        <p:spPr>
          <a:xfrm>
            <a:off x="5746167" y="1428750"/>
            <a:ext cx="3040635" cy="254909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25" name="Shape 225"/>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26" name="Shape 226"/>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Basin</a:t>
            </a:r>
            <a:endParaRPr lang="en" sz="3000" b="1" dirty="0">
              <a:solidFill>
                <a:srgbClr val="F16624"/>
              </a:solidFill>
            </a:endParaRPr>
          </a:p>
        </p:txBody>
      </p:sp>
      <p:sp>
        <p:nvSpPr>
          <p:cNvPr id="227" name="Shape 227"/>
          <p:cNvSpPr txBox="1"/>
          <p:nvPr/>
        </p:nvSpPr>
        <p:spPr>
          <a:xfrm>
            <a:off x="175000" y="1247804"/>
            <a:ext cx="5921000" cy="34035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1920</a:t>
            </a:r>
          </a:p>
          <a:p>
            <a:pPr lvl="0" rtl="0">
              <a:spcBef>
                <a:spcPts val="0"/>
              </a:spcBef>
              <a:buNone/>
            </a:pPr>
            <a:endParaRPr sz="3000" b="1" dirty="0">
              <a:solidFill>
                <a:srgbClr val="F16624"/>
              </a:solidFill>
            </a:endParaRPr>
          </a:p>
          <a:p>
            <a:pPr lvl="0" rtl="0">
              <a:spcBef>
                <a:spcPts val="0"/>
              </a:spcBef>
              <a:buNone/>
            </a:pPr>
            <a:r>
              <a:rPr lang="en" sz="3000" b="1" dirty="0">
                <a:solidFill>
                  <a:srgbClr val="F16624"/>
                </a:solidFill>
              </a:rPr>
              <a:t>Pollution from upstream flooding and </a:t>
            </a:r>
            <a:r>
              <a:rPr lang="en" sz="3000" b="1" dirty="0" smtClean="0">
                <a:solidFill>
                  <a:srgbClr val="F16624"/>
                </a:solidFill>
              </a:rPr>
              <a:t>agriculture  affects water quality. </a:t>
            </a:r>
            <a:r>
              <a:rPr lang="en" sz="3000" b="1" dirty="0">
                <a:solidFill>
                  <a:srgbClr val="F16624"/>
                </a:solidFill>
              </a:rPr>
              <a:t>The Deschutes River is </a:t>
            </a:r>
            <a:r>
              <a:rPr lang="en" sz="3000" b="1" dirty="0" smtClean="0">
                <a:solidFill>
                  <a:srgbClr val="F16624"/>
                </a:solidFill>
              </a:rPr>
              <a:t>condemned for human consumption. The City of Bend looks elsewhere for its drinking water. </a:t>
            </a:r>
            <a:endParaRPr lang="en" sz="3000" b="1" dirty="0">
              <a:solidFill>
                <a:srgbClr val="F16624"/>
              </a:solidFill>
            </a:endParaRPr>
          </a:p>
        </p:txBody>
      </p:sp>
      <p:pic>
        <p:nvPicPr>
          <p:cNvPr id="228" name="Shape 228" descr="2017-08-23_144925.png"/>
          <p:cNvPicPr preferRelativeResize="0"/>
          <p:nvPr/>
        </p:nvPicPr>
        <p:blipFill>
          <a:blip r:embed="rId5">
            <a:alphaModFix/>
          </a:blip>
          <a:stretch>
            <a:fillRect/>
          </a:stretch>
        </p:blipFill>
        <p:spPr>
          <a:xfrm>
            <a:off x="5334000" y="979638"/>
            <a:ext cx="3581400" cy="2084712"/>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25" name="Shape 225"/>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26" name="Shape 226"/>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Basin</a:t>
            </a:r>
            <a:endParaRPr lang="en" sz="3000" b="1" dirty="0">
              <a:solidFill>
                <a:srgbClr val="F16624"/>
              </a:solidFill>
            </a:endParaRPr>
          </a:p>
        </p:txBody>
      </p:sp>
      <p:sp>
        <p:nvSpPr>
          <p:cNvPr id="227" name="Shape 227"/>
          <p:cNvSpPr txBox="1"/>
          <p:nvPr/>
        </p:nvSpPr>
        <p:spPr>
          <a:xfrm>
            <a:off x="175000" y="1247804"/>
            <a:ext cx="5463800" cy="3403500"/>
          </a:xfrm>
          <a:prstGeom prst="rect">
            <a:avLst/>
          </a:prstGeom>
          <a:noFill/>
          <a:ln>
            <a:noFill/>
          </a:ln>
        </p:spPr>
        <p:txBody>
          <a:bodyPr lIns="91425" tIns="91425" rIns="91425" bIns="91425" anchor="ctr" anchorCtr="0">
            <a:noAutofit/>
          </a:bodyPr>
          <a:lstStyle/>
          <a:p>
            <a:pPr lvl="0" rtl="0">
              <a:spcBef>
                <a:spcPts val="0"/>
              </a:spcBef>
              <a:buNone/>
            </a:pPr>
            <a:r>
              <a:rPr lang="en" sz="3000" b="1" dirty="0" smtClean="0">
                <a:solidFill>
                  <a:srgbClr val="F16624"/>
                </a:solidFill>
              </a:rPr>
              <a:t>1922</a:t>
            </a:r>
          </a:p>
          <a:p>
            <a:pPr lvl="0" rtl="0">
              <a:spcBef>
                <a:spcPts val="0"/>
              </a:spcBef>
              <a:buNone/>
            </a:pPr>
            <a:endParaRPr lang="en" sz="3000" b="1" dirty="0">
              <a:solidFill>
                <a:srgbClr val="F16624"/>
              </a:solidFill>
            </a:endParaRPr>
          </a:p>
          <a:p>
            <a:pPr lvl="0" rtl="0">
              <a:spcBef>
                <a:spcPts val="0"/>
              </a:spcBef>
              <a:buNone/>
            </a:pPr>
            <a:r>
              <a:rPr lang="en" sz="3000" b="1" dirty="0" smtClean="0">
                <a:solidFill>
                  <a:srgbClr val="F16624"/>
                </a:solidFill>
              </a:rPr>
              <a:t>Crane Prairie Dam construction is completed, first blocking the flow of the Deschutes River and storing water for irrigation season. </a:t>
            </a:r>
            <a:endParaRPr lang="en" sz="3000" b="1" dirty="0">
              <a:solidFill>
                <a:srgbClr val="F16624"/>
              </a:solidFill>
            </a:endParaRPr>
          </a:p>
        </p:txBody>
      </p:sp>
      <p:pic>
        <p:nvPicPr>
          <p:cNvPr id="3" name="Picture 2"/>
          <p:cNvPicPr>
            <a:picLocks noChangeAspect="1"/>
          </p:cNvPicPr>
          <p:nvPr/>
        </p:nvPicPr>
        <p:blipFill rotWithShape="1">
          <a:blip r:embed="rId5"/>
          <a:srcRect l="5656"/>
          <a:stretch/>
        </p:blipFill>
        <p:spPr>
          <a:xfrm>
            <a:off x="5334000" y="743979"/>
            <a:ext cx="3423760" cy="2419350"/>
          </a:xfrm>
          <a:prstGeom prst="rect">
            <a:avLst/>
          </a:prstGeom>
        </p:spPr>
      </p:pic>
    </p:spTree>
    <p:extLst>
      <p:ext uri="{BB962C8B-B14F-4D97-AF65-F5344CB8AC3E}">
        <p14:creationId xmlns:p14="http://schemas.microsoft.com/office/powerpoint/2010/main" val="3067056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25" name="Shape 225"/>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26" name="Shape 226"/>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Basin</a:t>
            </a:r>
            <a:endParaRPr lang="en" sz="3000" b="1" dirty="0">
              <a:solidFill>
                <a:srgbClr val="F16624"/>
              </a:solidFill>
            </a:endParaRPr>
          </a:p>
        </p:txBody>
      </p:sp>
      <p:sp>
        <p:nvSpPr>
          <p:cNvPr id="227" name="Shape 227"/>
          <p:cNvSpPr txBox="1"/>
          <p:nvPr/>
        </p:nvSpPr>
        <p:spPr>
          <a:xfrm>
            <a:off x="175000" y="1247804"/>
            <a:ext cx="5463800" cy="3403500"/>
          </a:xfrm>
          <a:prstGeom prst="rect">
            <a:avLst/>
          </a:prstGeom>
          <a:noFill/>
          <a:ln>
            <a:noFill/>
          </a:ln>
        </p:spPr>
        <p:txBody>
          <a:bodyPr lIns="91425" tIns="91425" rIns="91425" bIns="91425" anchor="ctr" anchorCtr="0">
            <a:noAutofit/>
          </a:bodyPr>
          <a:lstStyle/>
          <a:p>
            <a:pPr lvl="0" rtl="0">
              <a:spcBef>
                <a:spcPts val="0"/>
              </a:spcBef>
              <a:buNone/>
            </a:pPr>
            <a:r>
              <a:rPr lang="en" sz="3000" b="1" dirty="0" smtClean="0">
                <a:solidFill>
                  <a:srgbClr val="F16624"/>
                </a:solidFill>
              </a:rPr>
              <a:t>1949</a:t>
            </a:r>
          </a:p>
          <a:p>
            <a:pPr lvl="0" rtl="0">
              <a:spcBef>
                <a:spcPts val="0"/>
              </a:spcBef>
              <a:buNone/>
            </a:pPr>
            <a:endParaRPr lang="en" sz="3000" b="1" dirty="0">
              <a:solidFill>
                <a:srgbClr val="F16624"/>
              </a:solidFill>
            </a:endParaRPr>
          </a:p>
          <a:p>
            <a:pPr lvl="0" rtl="0">
              <a:spcBef>
                <a:spcPts val="0"/>
              </a:spcBef>
              <a:buNone/>
            </a:pPr>
            <a:r>
              <a:rPr lang="en" sz="3000" b="1" dirty="0" smtClean="0">
                <a:solidFill>
                  <a:srgbClr val="F16624"/>
                </a:solidFill>
              </a:rPr>
              <a:t>Wickiup Dam is constructed, increasing  the quantity of stored water for irrigation. As a result, flow rates range from 20 CFS to 2,000 CFS. </a:t>
            </a:r>
            <a:endParaRPr lang="en" sz="3000" b="1" dirty="0">
              <a:solidFill>
                <a:srgbClr val="F16624"/>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582" y="969069"/>
            <a:ext cx="3483018" cy="2288481"/>
          </a:xfrm>
          <a:prstGeom prst="rect">
            <a:avLst/>
          </a:prstGeom>
        </p:spPr>
      </p:pic>
    </p:spTree>
    <p:extLst>
      <p:ext uri="{BB962C8B-B14F-4D97-AF65-F5344CB8AC3E}">
        <p14:creationId xmlns:p14="http://schemas.microsoft.com/office/powerpoint/2010/main" val="3982429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34" name="Shape 234"/>
          <p:cNvPicPr preferRelativeResize="0"/>
          <p:nvPr/>
        </p:nvPicPr>
        <p:blipFill>
          <a:blip r:embed="rId4">
            <a:alphaModFix/>
          </a:blip>
          <a:stretch>
            <a:fillRect/>
          </a:stretch>
        </p:blipFill>
        <p:spPr>
          <a:xfrm>
            <a:off x="175000" y="117075"/>
            <a:ext cx="4282124" cy="725375"/>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82455"/>
            <a:ext cx="6653284" cy="317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hape 236"/>
          <p:cNvSpPr txBox="1"/>
          <p:nvPr/>
        </p:nvSpPr>
        <p:spPr>
          <a:xfrm>
            <a:off x="143647" y="984855"/>
            <a:ext cx="8229600" cy="597600"/>
          </a:xfrm>
          <a:prstGeom prst="rect">
            <a:avLst/>
          </a:prstGeom>
          <a:noFill/>
          <a:ln>
            <a:noFill/>
          </a:ln>
        </p:spPr>
        <p:txBody>
          <a:bodyPr lIns="91425" tIns="91425" rIns="91425" bIns="91425" anchor="ctr" anchorCtr="0">
            <a:noAutofit/>
          </a:bodyPr>
          <a:lstStyle/>
          <a:p>
            <a:pPr lvl="0" rtl="0">
              <a:spcBef>
                <a:spcPts val="0"/>
              </a:spcBef>
              <a:buNone/>
            </a:pPr>
            <a:r>
              <a:rPr lang="en" sz="2400" b="1" dirty="0" smtClean="0">
                <a:solidFill>
                  <a:srgbClr val="F16624"/>
                </a:solidFill>
              </a:rPr>
              <a:t>Changes in flow affect the river: Bank erosion</a:t>
            </a:r>
            <a:endParaRPr lang="en" sz="2400" b="1" dirty="0">
              <a:solidFill>
                <a:srgbClr val="F16624"/>
              </a:solidFill>
            </a:endParaRPr>
          </a:p>
        </p:txBody>
      </p:sp>
      <p:sp>
        <p:nvSpPr>
          <p:cNvPr id="6" name="Shape 235"/>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Tree>
    <p:extLst>
      <p:ext uri="{BB962C8B-B14F-4D97-AF65-F5344CB8AC3E}">
        <p14:creationId xmlns:p14="http://schemas.microsoft.com/office/powerpoint/2010/main" val="3622837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34" name="Shape 234"/>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35" name="Shape 235"/>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
        <p:nvSpPr>
          <p:cNvPr id="236" name="Shape 236"/>
          <p:cNvSpPr txBox="1"/>
          <p:nvPr/>
        </p:nvSpPr>
        <p:spPr>
          <a:xfrm>
            <a:off x="143647" y="984855"/>
            <a:ext cx="8229600" cy="597600"/>
          </a:xfrm>
          <a:prstGeom prst="rect">
            <a:avLst/>
          </a:prstGeom>
          <a:noFill/>
          <a:ln>
            <a:noFill/>
          </a:ln>
        </p:spPr>
        <p:txBody>
          <a:bodyPr lIns="91425" tIns="91425" rIns="91425" bIns="91425" anchor="ctr" anchorCtr="0">
            <a:noAutofit/>
          </a:bodyPr>
          <a:lstStyle/>
          <a:p>
            <a:pPr lvl="0" rtl="0">
              <a:spcBef>
                <a:spcPts val="0"/>
              </a:spcBef>
              <a:buNone/>
            </a:pPr>
            <a:r>
              <a:rPr lang="en" sz="2400" b="1" dirty="0" smtClean="0">
                <a:solidFill>
                  <a:srgbClr val="F16624"/>
                </a:solidFill>
              </a:rPr>
              <a:t>Changes in flow affect the river: Channel widening</a:t>
            </a:r>
            <a:endParaRPr lang="en" sz="2400" b="1" dirty="0">
              <a:solidFill>
                <a:srgbClr val="F16624"/>
              </a:solidFill>
            </a:endParaRPr>
          </a:p>
        </p:txBody>
      </p:sp>
      <p:pic>
        <p:nvPicPr>
          <p:cNvPr id="7" name="Picture Placeholder 4"/>
          <p:cNvPicPr>
            <a:picLocks noChangeAspect="1"/>
          </p:cNvPicPr>
          <p:nvPr/>
        </p:nvPicPr>
        <p:blipFill>
          <a:blip r:embed="rId5" cstate="print">
            <a:extLst>
              <a:ext uri="{28A0092B-C50C-407E-A947-70E740481C1C}">
                <a14:useLocalDpi xmlns:a14="http://schemas.microsoft.com/office/drawing/2010/main" val="0"/>
              </a:ext>
            </a:extLst>
          </a:blip>
          <a:srcRect t="12869" b="12869"/>
          <a:stretch>
            <a:fillRect/>
          </a:stretch>
        </p:blipFill>
        <p:spPr>
          <a:xfrm>
            <a:off x="838200" y="1657350"/>
            <a:ext cx="6459940" cy="3234034"/>
          </a:xfrm>
          <a:prstGeom prst="rect">
            <a:avLst/>
          </a:prstGeom>
          <a:solidFill>
            <a:srgbClr val="ECEDD1"/>
          </a:solidFill>
          <a:ln>
            <a:noFill/>
          </a:ln>
          <a:effectLst>
            <a:softEdge rad="12700"/>
          </a:effectLst>
        </p:spPr>
      </p:pic>
    </p:spTree>
    <p:extLst>
      <p:ext uri="{BB962C8B-B14F-4D97-AF65-F5344CB8AC3E}">
        <p14:creationId xmlns:p14="http://schemas.microsoft.com/office/powerpoint/2010/main" val="1651276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0" y="3908822"/>
            <a:ext cx="5086350" cy="108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3" descr="T:\Species\Amphibians\Oregon Spotted Frog\photos\Wickiup exp rampdown\organized\State Park\Dead Slough\deadslough_W886_B1445_pa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506" y="1575708"/>
            <a:ext cx="68722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Species\Amphibians\Oregon Spotted Frog\photos\Wickiup exp rampdown\organized\State Park\Dead Slough\deadslough_W683_B1333_pano 10.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999" y="1575708"/>
            <a:ext cx="68484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Species\Amphibians\Oregon Spotted Frog\photos\Wickiup exp rampdown\organized\State Park\Dead Slough\deadslough_W528_B1186_pano.jpg"/>
          <p:cNvPicPr>
            <a:picLocks noChangeAspect="1" noChangeArrowheads="1"/>
          </p:cNvPicPr>
          <p:nvPr/>
        </p:nvPicPr>
        <p:blipFill>
          <a:blip r:embed="rId6">
            <a:extLst>
              <a:ext uri="{28A0092B-C50C-407E-A947-70E740481C1C}">
                <a14:useLocalDpi xmlns:a14="http://schemas.microsoft.com/office/drawing/2010/main" val="0"/>
              </a:ext>
            </a:extLst>
          </a:blip>
          <a:srcRect r="4762"/>
          <a:stretch>
            <a:fillRect/>
          </a:stretch>
        </p:blipFill>
        <p:spPr bwMode="auto">
          <a:xfrm>
            <a:off x="1014186" y="1575708"/>
            <a:ext cx="68484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T:\Species\Amphibians\Oregon Spotted Frog\photos\Wickiup exp rampdown\organized\State Park\Dead Slough\deadslough_W315_B1036_pano.jpg"/>
          <p:cNvPicPr>
            <a:picLocks noChangeAspect="1" noChangeArrowheads="1"/>
          </p:cNvPicPr>
          <p:nvPr/>
        </p:nvPicPr>
        <p:blipFill>
          <a:blip r:embed="rId7">
            <a:extLst>
              <a:ext uri="{28A0092B-C50C-407E-A947-70E740481C1C}">
                <a14:useLocalDpi xmlns:a14="http://schemas.microsoft.com/office/drawing/2010/main" val="0"/>
              </a:ext>
            </a:extLst>
          </a:blip>
          <a:srcRect r="12408"/>
          <a:stretch>
            <a:fillRect/>
          </a:stretch>
        </p:blipFill>
        <p:spPr bwMode="auto">
          <a:xfrm>
            <a:off x="1044347" y="1578429"/>
            <a:ext cx="68722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Species\Amphibians\Oregon Spotted Frog\photos\Wickiup exp rampdown\organized\State Park\Dead Slough\deadslough_W229_B868_pano.jpg"/>
          <p:cNvPicPr>
            <a:picLocks noChangeAspect="1" noChangeArrowheads="1"/>
          </p:cNvPicPr>
          <p:nvPr/>
        </p:nvPicPr>
        <p:blipFill>
          <a:blip r:embed="rId8">
            <a:extLst>
              <a:ext uri="{28A0092B-C50C-407E-A947-70E740481C1C}">
                <a14:useLocalDpi xmlns:a14="http://schemas.microsoft.com/office/drawing/2010/main" val="0"/>
              </a:ext>
            </a:extLst>
          </a:blip>
          <a:srcRect r="4762"/>
          <a:stretch>
            <a:fillRect/>
          </a:stretch>
        </p:blipFill>
        <p:spPr bwMode="auto">
          <a:xfrm>
            <a:off x="1017588" y="1578429"/>
            <a:ext cx="685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T:\Species\Amphibians\Oregon Spotted Frog\photos\Wickiup exp rampdown\organized\State Park\Dead Slough\deadslough_W102_B734_pan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300" y="1581150"/>
            <a:ext cx="68722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T:\Species\Amphibians\Oregon Spotted Frog\photos\Wickiup exp rampdown\organized\State Park\Dead Slough\deadslough_W47_B654_pano.jpg"/>
          <p:cNvPicPr>
            <a:picLocks noChangeAspect="1" noChangeArrowheads="1"/>
          </p:cNvPicPr>
          <p:nvPr/>
        </p:nvPicPr>
        <p:blipFill>
          <a:blip r:embed="rId10">
            <a:extLst>
              <a:ext uri="{28A0092B-C50C-407E-A947-70E740481C1C}">
                <a14:useLocalDpi xmlns:a14="http://schemas.microsoft.com/office/drawing/2010/main" val="0"/>
              </a:ext>
            </a:extLst>
          </a:blip>
          <a:srcRect r="3999"/>
          <a:stretch>
            <a:fillRect/>
          </a:stretch>
        </p:blipFill>
        <p:spPr bwMode="auto">
          <a:xfrm>
            <a:off x="1017588" y="1578429"/>
            <a:ext cx="68865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33350"/>
            <a:ext cx="42799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Shape 236"/>
          <p:cNvSpPr txBox="1"/>
          <p:nvPr/>
        </p:nvSpPr>
        <p:spPr>
          <a:xfrm>
            <a:off x="255588" y="895198"/>
            <a:ext cx="8382000" cy="597600"/>
          </a:xfrm>
          <a:prstGeom prst="rect">
            <a:avLst/>
          </a:prstGeom>
          <a:noFill/>
          <a:ln>
            <a:noFill/>
          </a:ln>
        </p:spPr>
        <p:txBody>
          <a:bodyPr lIns="91425" tIns="91425" rIns="91425" bIns="91425" anchor="ctr" anchorCtr="0">
            <a:noAutofit/>
          </a:bodyPr>
          <a:lstStyle/>
          <a:p>
            <a:pPr lvl="0" rtl="0">
              <a:spcBef>
                <a:spcPts val="0"/>
              </a:spcBef>
              <a:buNone/>
            </a:pPr>
            <a:r>
              <a:rPr lang="en" sz="2400" b="1" dirty="0" smtClean="0">
                <a:solidFill>
                  <a:srgbClr val="F16624"/>
                </a:solidFill>
              </a:rPr>
              <a:t>Changes in flow affect the river: Fish and wildlife habitat</a:t>
            </a:r>
            <a:endParaRPr lang="en" sz="2400" b="1" dirty="0">
              <a:solidFill>
                <a:srgbClr val="F16624"/>
              </a:solidFill>
            </a:endParaRPr>
          </a:p>
        </p:txBody>
      </p:sp>
      <p:sp>
        <p:nvSpPr>
          <p:cNvPr id="20" name="Shape 235"/>
          <p:cNvSpPr txBox="1">
            <a:spLocks/>
          </p:cNvSpPr>
          <p:nvPr/>
        </p:nvSpPr>
        <p:spPr>
          <a:xfrm>
            <a:off x="4722349" y="-1809600"/>
            <a:ext cx="4441799" cy="25491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3000" b="1" smtClean="0">
                <a:solidFill>
                  <a:srgbClr val="F16624"/>
                </a:solidFill>
              </a:rPr>
              <a:t>The State of Our Basin</a:t>
            </a:r>
            <a:endParaRPr lang="en" sz="3000" b="1" dirty="0">
              <a:solidFill>
                <a:srgbClr val="F16624"/>
              </a:solidFill>
            </a:endParaRPr>
          </a:p>
        </p:txBody>
      </p:sp>
    </p:spTree>
    <p:extLst>
      <p:ext uri="{BB962C8B-B14F-4D97-AF65-F5344CB8AC3E}">
        <p14:creationId xmlns:p14="http://schemas.microsoft.com/office/powerpoint/2010/main" val="1013835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34" name="Shape 234"/>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35" name="Shape 235"/>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
        <p:nvSpPr>
          <p:cNvPr id="236" name="Shape 236"/>
          <p:cNvSpPr txBox="1"/>
          <p:nvPr/>
        </p:nvSpPr>
        <p:spPr>
          <a:xfrm>
            <a:off x="204636" y="1083525"/>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smtClean="0">
                <a:solidFill>
                  <a:srgbClr val="F16624"/>
                </a:solidFill>
              </a:rPr>
              <a:t>1972</a:t>
            </a:r>
            <a:endParaRPr lang="en" sz="3000" b="1" dirty="0">
              <a:solidFill>
                <a:srgbClr val="F16624"/>
              </a:solidFill>
            </a:endParaRPr>
          </a:p>
          <a:p>
            <a:pPr lvl="0" rtl="0">
              <a:spcBef>
                <a:spcPts val="0"/>
              </a:spcBef>
              <a:buNone/>
            </a:pPr>
            <a:endParaRPr sz="3000" b="1" dirty="0">
              <a:solidFill>
                <a:srgbClr val="F16624"/>
              </a:solidFill>
            </a:endParaRPr>
          </a:p>
          <a:p>
            <a:pPr lvl="0"/>
            <a:r>
              <a:rPr lang="en" sz="3000" b="1" dirty="0" smtClean="0">
                <a:solidFill>
                  <a:srgbClr val="F16624"/>
                </a:solidFill>
              </a:rPr>
              <a:t>The Clean Water Act is enacted, allowing federal agencies to regulate pollutant discharges into the waters of the United States.</a:t>
            </a:r>
            <a:endParaRPr lang="en" sz="3000" b="1" dirty="0">
              <a:solidFill>
                <a:srgbClr val="F16624"/>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083524"/>
            <a:ext cx="2819400" cy="2000865"/>
          </a:xfrm>
          <a:prstGeom prst="rect">
            <a:avLst/>
          </a:prstGeom>
        </p:spPr>
      </p:pic>
    </p:spTree>
    <p:extLst>
      <p:ext uri="{BB962C8B-B14F-4D97-AF65-F5344CB8AC3E}">
        <p14:creationId xmlns:p14="http://schemas.microsoft.com/office/powerpoint/2010/main" val="32574797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34" name="Shape 234"/>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35" name="Shape 235"/>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
        <p:nvSpPr>
          <p:cNvPr id="236" name="Shape 236"/>
          <p:cNvSpPr txBox="1"/>
          <p:nvPr/>
        </p:nvSpPr>
        <p:spPr>
          <a:xfrm>
            <a:off x="177721" y="1323276"/>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smtClean="0">
                <a:solidFill>
                  <a:srgbClr val="F16624"/>
                </a:solidFill>
              </a:rPr>
              <a:t>1973</a:t>
            </a:r>
            <a:endParaRPr lang="en" sz="3000" b="1" dirty="0">
              <a:solidFill>
                <a:srgbClr val="F16624"/>
              </a:solidFill>
            </a:endParaRPr>
          </a:p>
          <a:p>
            <a:pPr lvl="0" rtl="0">
              <a:spcBef>
                <a:spcPts val="0"/>
              </a:spcBef>
              <a:buNone/>
            </a:pPr>
            <a:endParaRPr sz="3000" b="1" dirty="0">
              <a:solidFill>
                <a:srgbClr val="F16624"/>
              </a:solidFill>
            </a:endParaRPr>
          </a:p>
          <a:p>
            <a:pPr lvl="0"/>
            <a:r>
              <a:rPr lang="en" sz="3000" b="1" dirty="0" smtClean="0">
                <a:solidFill>
                  <a:srgbClr val="F16624"/>
                </a:solidFill>
              </a:rPr>
              <a:t>The Endangered Species Act is enacted</a:t>
            </a:r>
            <a:r>
              <a:rPr lang="en" sz="3000" b="1" dirty="0">
                <a:solidFill>
                  <a:srgbClr val="F16624"/>
                </a:solidFill>
              </a:rPr>
              <a:t> </a:t>
            </a:r>
            <a:r>
              <a:rPr lang="en" sz="3000" b="1" dirty="0" smtClean="0">
                <a:solidFill>
                  <a:srgbClr val="F16624"/>
                </a:solidFill>
              </a:rPr>
              <a:t>to protect critically imperelied species from extinction, as well as the ecosystems upon which they depend.</a:t>
            </a:r>
            <a:endParaRPr lang="en" sz="3000" b="1" dirty="0">
              <a:solidFill>
                <a:srgbClr val="F16624"/>
              </a:solidFill>
            </a:endParaRPr>
          </a:p>
        </p:txBody>
      </p:sp>
      <p:pic>
        <p:nvPicPr>
          <p:cNvPr id="3" name="Picture 2"/>
          <p:cNvPicPr>
            <a:picLocks noChangeAspect="1"/>
          </p:cNvPicPr>
          <p:nvPr/>
        </p:nvPicPr>
        <p:blipFill rotWithShape="1">
          <a:blip r:embed="rId5"/>
          <a:srcRect r="12122"/>
          <a:stretch/>
        </p:blipFill>
        <p:spPr>
          <a:xfrm>
            <a:off x="5486400" y="2372293"/>
            <a:ext cx="2286000" cy="1950983"/>
          </a:xfrm>
          <a:prstGeom prst="rect">
            <a:avLst/>
          </a:prstGeom>
        </p:spPr>
      </p:pic>
      <p:pic>
        <p:nvPicPr>
          <p:cNvPr id="4" name="Picture 3"/>
          <p:cNvPicPr>
            <a:picLocks noChangeAspect="1"/>
          </p:cNvPicPr>
          <p:nvPr/>
        </p:nvPicPr>
        <p:blipFill>
          <a:blip r:embed="rId6"/>
          <a:stretch>
            <a:fillRect/>
          </a:stretch>
        </p:blipFill>
        <p:spPr>
          <a:xfrm>
            <a:off x="4898020" y="870604"/>
            <a:ext cx="4372114" cy="1414322"/>
          </a:xfrm>
          <a:prstGeom prst="rect">
            <a:avLst/>
          </a:prstGeom>
        </p:spPr>
      </p:pic>
    </p:spTree>
    <p:extLst>
      <p:ext uri="{BB962C8B-B14F-4D97-AF65-F5344CB8AC3E}">
        <p14:creationId xmlns:p14="http://schemas.microsoft.com/office/powerpoint/2010/main" val="278654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34" name="Shape 234"/>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35" name="Shape 235"/>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
        <p:nvSpPr>
          <p:cNvPr id="236" name="Shape 236"/>
          <p:cNvSpPr txBox="1"/>
          <p:nvPr/>
        </p:nvSpPr>
        <p:spPr>
          <a:xfrm>
            <a:off x="204636" y="1083525"/>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a:solidFill>
                  <a:srgbClr val="F16624"/>
                </a:solidFill>
              </a:rPr>
              <a:t>1990</a:t>
            </a:r>
          </a:p>
          <a:p>
            <a:pPr lvl="0" rtl="0">
              <a:spcBef>
                <a:spcPts val="0"/>
              </a:spcBef>
              <a:buNone/>
            </a:pPr>
            <a:endParaRPr sz="3000" b="1" dirty="0">
              <a:solidFill>
                <a:srgbClr val="F16624"/>
              </a:solidFill>
            </a:endParaRPr>
          </a:p>
          <a:p>
            <a:pPr lvl="0" rtl="0">
              <a:spcBef>
                <a:spcPts val="0"/>
              </a:spcBef>
              <a:buNone/>
            </a:pPr>
            <a:r>
              <a:rPr lang="en" sz="3000" b="1" dirty="0">
                <a:solidFill>
                  <a:srgbClr val="F16624"/>
                </a:solidFill>
              </a:rPr>
              <a:t>The last mill of </a:t>
            </a:r>
            <a:r>
              <a:rPr lang="en" sz="3000" b="1" dirty="0" smtClean="0">
                <a:solidFill>
                  <a:srgbClr val="F16624"/>
                </a:solidFill>
              </a:rPr>
              <a:t>Brooks-Scanlon closes</a:t>
            </a:r>
            <a:r>
              <a:rPr lang="en" sz="3000" b="1" dirty="0">
                <a:solidFill>
                  <a:srgbClr val="F16624"/>
                </a:solidFill>
              </a:rPr>
              <a:t>. Recreation </a:t>
            </a:r>
            <a:r>
              <a:rPr lang="en" sz="3000" b="1" dirty="0" smtClean="0">
                <a:solidFill>
                  <a:srgbClr val="F16624"/>
                </a:solidFill>
              </a:rPr>
              <a:t>becomes the leading industry </a:t>
            </a:r>
            <a:r>
              <a:rPr lang="en" sz="3000" b="1" dirty="0">
                <a:solidFill>
                  <a:srgbClr val="F16624"/>
                </a:solidFill>
              </a:rPr>
              <a:t>in Central Oregon. </a:t>
            </a:r>
          </a:p>
        </p:txBody>
      </p:sp>
      <p:pic>
        <p:nvPicPr>
          <p:cNvPr id="237" name="Shape 237" descr="Hero.jpg"/>
          <p:cNvPicPr preferRelativeResize="0"/>
          <p:nvPr/>
        </p:nvPicPr>
        <p:blipFill>
          <a:blip r:embed="rId5">
            <a:alphaModFix/>
          </a:blip>
          <a:stretch>
            <a:fillRect/>
          </a:stretch>
        </p:blipFill>
        <p:spPr>
          <a:xfrm>
            <a:off x="5562600" y="1075361"/>
            <a:ext cx="3048000" cy="221596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Shape 68"/>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69" name="Shape 69"/>
          <p:cNvPicPr preferRelativeResize="0"/>
          <p:nvPr/>
        </p:nvPicPr>
        <p:blipFill>
          <a:blip r:embed="rId4">
            <a:alphaModFix/>
          </a:blip>
          <a:stretch>
            <a:fillRect/>
          </a:stretch>
        </p:blipFill>
        <p:spPr>
          <a:xfrm>
            <a:off x="244500" y="212625"/>
            <a:ext cx="2700850" cy="457524"/>
          </a:xfrm>
          <a:prstGeom prst="rect">
            <a:avLst/>
          </a:prstGeom>
          <a:noFill/>
          <a:ln>
            <a:noFill/>
          </a:ln>
        </p:spPr>
      </p:pic>
      <p:sp>
        <p:nvSpPr>
          <p:cNvPr id="70" name="Shape 70"/>
          <p:cNvSpPr txBox="1"/>
          <p:nvPr/>
        </p:nvSpPr>
        <p:spPr>
          <a:xfrm>
            <a:off x="54925" y="964500"/>
            <a:ext cx="8723100" cy="3000000"/>
          </a:xfrm>
          <a:prstGeom prst="rect">
            <a:avLst/>
          </a:prstGeom>
          <a:noFill/>
          <a:ln>
            <a:noFill/>
          </a:ln>
        </p:spPr>
        <p:txBody>
          <a:bodyPr lIns="91425" tIns="91425" rIns="91425" bIns="91425" anchor="ctr" anchorCtr="0">
            <a:noAutofit/>
          </a:bodyPr>
          <a:lstStyle/>
          <a:p>
            <a:pPr lvl="0" algn="ctr" rtl="0">
              <a:spcBef>
                <a:spcPts val="0"/>
              </a:spcBef>
              <a:buNone/>
            </a:pPr>
            <a:r>
              <a:rPr lang="en" sz="4000" b="1">
                <a:solidFill>
                  <a:srgbClr val="F16624"/>
                </a:solidFill>
              </a:rPr>
              <a:t>How do you connect with water?</a:t>
            </a:r>
          </a:p>
          <a:p>
            <a:pPr lvl="0" algn="ctr" rtl="0">
              <a:spcBef>
                <a:spcPts val="0"/>
              </a:spcBef>
              <a:buNone/>
            </a:pPr>
            <a:endParaRPr sz="3000" b="1">
              <a:solidFill>
                <a:srgbClr val="F16624"/>
              </a:solidFill>
            </a:endParaRPr>
          </a:p>
          <a:p>
            <a:pPr lvl="0" algn="ctr" rtl="0">
              <a:spcBef>
                <a:spcPts val="0"/>
              </a:spcBef>
              <a:buNone/>
            </a:pPr>
            <a:r>
              <a:rPr lang="en" sz="3000" b="1">
                <a:solidFill>
                  <a:srgbClr val="F16624"/>
                </a:solidFill>
              </a:rPr>
              <a:t>After visiting each photo, </a:t>
            </a:r>
            <a:r>
              <a:rPr lang="en" sz="3000" b="1" u="sng">
                <a:solidFill>
                  <a:srgbClr val="F16624"/>
                </a:solidFill>
              </a:rPr>
              <a:t>choose one</a:t>
            </a:r>
            <a:r>
              <a:rPr lang="en" sz="3000" b="1">
                <a:solidFill>
                  <a:srgbClr val="F16624"/>
                </a:solidFill>
              </a:rPr>
              <a:t> that represents your personal connection to water </a:t>
            </a:r>
          </a:p>
          <a:p>
            <a:pPr lvl="0" algn="ctr" rtl="0">
              <a:spcBef>
                <a:spcPts val="0"/>
              </a:spcBef>
              <a:buNone/>
            </a:pPr>
            <a:endParaRPr sz="3000" b="1">
              <a:solidFill>
                <a:srgbClr val="F16624"/>
              </a:solidFill>
            </a:endParaRPr>
          </a:p>
          <a:p>
            <a:pPr lvl="0" algn="ctr" rtl="0">
              <a:spcBef>
                <a:spcPts val="0"/>
              </a:spcBef>
              <a:buNone/>
            </a:pPr>
            <a:r>
              <a:rPr lang="en" sz="3000" b="1">
                <a:solidFill>
                  <a:srgbClr val="F16624"/>
                </a:solidFill>
              </a:rPr>
              <a:t>Stand by the photo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34" name="Shape 234"/>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35" name="Shape 235"/>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
        <p:nvSpPr>
          <p:cNvPr id="236" name="Shape 236"/>
          <p:cNvSpPr txBox="1"/>
          <p:nvPr/>
        </p:nvSpPr>
        <p:spPr>
          <a:xfrm>
            <a:off x="204636" y="1504950"/>
            <a:ext cx="5412900" cy="3000000"/>
          </a:xfrm>
          <a:prstGeom prst="rect">
            <a:avLst/>
          </a:prstGeom>
          <a:noFill/>
          <a:ln>
            <a:noFill/>
          </a:ln>
        </p:spPr>
        <p:txBody>
          <a:bodyPr lIns="91425" tIns="91425" rIns="91425" bIns="91425" anchor="ctr" anchorCtr="0">
            <a:noAutofit/>
          </a:bodyPr>
          <a:lstStyle/>
          <a:p>
            <a:pPr lvl="0" rtl="0">
              <a:spcBef>
                <a:spcPts val="0"/>
              </a:spcBef>
              <a:buNone/>
            </a:pPr>
            <a:r>
              <a:rPr lang="en" sz="3000" b="1" dirty="0" smtClean="0">
                <a:solidFill>
                  <a:srgbClr val="F16624"/>
                </a:solidFill>
              </a:rPr>
              <a:t>1996</a:t>
            </a:r>
            <a:endParaRPr lang="en" sz="3000" b="1" dirty="0">
              <a:solidFill>
                <a:srgbClr val="F16624"/>
              </a:solidFill>
            </a:endParaRPr>
          </a:p>
          <a:p>
            <a:pPr lvl="0" rtl="0">
              <a:spcBef>
                <a:spcPts val="0"/>
              </a:spcBef>
              <a:buNone/>
            </a:pPr>
            <a:endParaRPr sz="3000" b="1" dirty="0">
              <a:solidFill>
                <a:srgbClr val="F16624"/>
              </a:solidFill>
            </a:endParaRPr>
          </a:p>
          <a:p>
            <a:pPr lvl="0"/>
            <a:r>
              <a:rPr lang="en" sz="3000" b="1" dirty="0" smtClean="0">
                <a:solidFill>
                  <a:srgbClr val="F16624"/>
                </a:solidFill>
              </a:rPr>
              <a:t>The Upper Deschutes Watershed Council is established, aiming to restore the 2,000,000 – acre Upper Deschutes River Watershed</a:t>
            </a:r>
            <a:endParaRPr lang="en" sz="3000" b="1" dirty="0">
              <a:solidFill>
                <a:srgbClr val="F16624"/>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9314" y="895350"/>
            <a:ext cx="3124200" cy="2340134"/>
          </a:xfrm>
          <a:prstGeom prst="rect">
            <a:avLst/>
          </a:prstGeom>
        </p:spPr>
      </p:pic>
    </p:spTree>
    <p:extLst>
      <p:ext uri="{BB962C8B-B14F-4D97-AF65-F5344CB8AC3E}">
        <p14:creationId xmlns:p14="http://schemas.microsoft.com/office/powerpoint/2010/main" val="1646240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34" name="Shape 234"/>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35" name="Shape 235"/>
          <p:cNvSpPr txBox="1">
            <a:spLocks noGrp="1"/>
          </p:cNvSpPr>
          <p:nvPr>
            <p:ph type="ctrTitle"/>
          </p:nvPr>
        </p:nvSpPr>
        <p:spPr>
          <a:xfrm>
            <a:off x="4722349" y="-1809600"/>
            <a:ext cx="4441799" cy="2549100"/>
          </a:xfrm>
          <a:prstGeom prst="rect">
            <a:avLst/>
          </a:prstGeom>
        </p:spPr>
        <p:txBody>
          <a:bodyPr lIns="91425" tIns="91425" rIns="91425" bIns="91425" anchor="b" anchorCtr="0">
            <a:noAutofit/>
          </a:bodyPr>
          <a:lstStyle/>
          <a:p>
            <a:pPr lvl="0" rtl="0">
              <a:spcBef>
                <a:spcPts val="0"/>
              </a:spcBef>
              <a:buNone/>
            </a:pPr>
            <a:r>
              <a:rPr lang="en" sz="3000" b="1" dirty="0">
                <a:solidFill>
                  <a:srgbClr val="F16624"/>
                </a:solidFill>
              </a:rPr>
              <a:t>The </a:t>
            </a:r>
            <a:r>
              <a:rPr lang="en" sz="3000" b="1" dirty="0" smtClean="0">
                <a:solidFill>
                  <a:srgbClr val="F16624"/>
                </a:solidFill>
              </a:rPr>
              <a:t>State </a:t>
            </a:r>
            <a:r>
              <a:rPr lang="en" sz="3000" b="1" dirty="0">
                <a:solidFill>
                  <a:srgbClr val="F16624"/>
                </a:solidFill>
              </a:rPr>
              <a:t>of </a:t>
            </a:r>
            <a:r>
              <a:rPr lang="en" sz="3000" b="1" dirty="0" smtClean="0">
                <a:solidFill>
                  <a:srgbClr val="F16624"/>
                </a:solidFill>
              </a:rPr>
              <a:t>Our </a:t>
            </a:r>
            <a:r>
              <a:rPr lang="en" sz="3000" b="1" dirty="0">
                <a:solidFill>
                  <a:srgbClr val="F16624"/>
                </a:solidFill>
              </a:rPr>
              <a:t>B</a:t>
            </a:r>
            <a:r>
              <a:rPr lang="en" sz="3000" b="1" dirty="0" smtClean="0">
                <a:solidFill>
                  <a:srgbClr val="F16624"/>
                </a:solidFill>
              </a:rPr>
              <a:t>asin</a:t>
            </a:r>
            <a:endParaRPr lang="en" sz="3000" b="1" dirty="0">
              <a:solidFill>
                <a:srgbClr val="F16624"/>
              </a:solidFill>
            </a:endParaRPr>
          </a:p>
        </p:txBody>
      </p:sp>
      <p:sp>
        <p:nvSpPr>
          <p:cNvPr id="236" name="Shape 236"/>
          <p:cNvSpPr txBox="1"/>
          <p:nvPr/>
        </p:nvSpPr>
        <p:spPr>
          <a:xfrm>
            <a:off x="153229" y="1352550"/>
            <a:ext cx="6018971" cy="3152400"/>
          </a:xfrm>
          <a:prstGeom prst="rect">
            <a:avLst/>
          </a:prstGeom>
          <a:noFill/>
          <a:ln>
            <a:noFill/>
          </a:ln>
        </p:spPr>
        <p:txBody>
          <a:bodyPr lIns="91425" tIns="91425" rIns="91425" bIns="91425" anchor="ctr" anchorCtr="0">
            <a:noAutofit/>
          </a:bodyPr>
          <a:lstStyle/>
          <a:p>
            <a:pPr lvl="0" rtl="0">
              <a:spcBef>
                <a:spcPts val="0"/>
              </a:spcBef>
              <a:buNone/>
            </a:pPr>
            <a:r>
              <a:rPr lang="en" sz="3000" b="1" dirty="0" smtClean="0">
                <a:solidFill>
                  <a:srgbClr val="F16624"/>
                </a:solidFill>
              </a:rPr>
              <a:t>2014</a:t>
            </a:r>
            <a:endParaRPr lang="en" sz="3000" b="1" dirty="0">
              <a:solidFill>
                <a:srgbClr val="F16624"/>
              </a:solidFill>
            </a:endParaRPr>
          </a:p>
          <a:p>
            <a:pPr lvl="0" rtl="0">
              <a:spcBef>
                <a:spcPts val="0"/>
              </a:spcBef>
              <a:buNone/>
            </a:pPr>
            <a:endParaRPr sz="3000" b="1" dirty="0">
              <a:solidFill>
                <a:srgbClr val="F16624"/>
              </a:solidFill>
            </a:endParaRPr>
          </a:p>
          <a:p>
            <a:pPr lvl="0"/>
            <a:r>
              <a:rPr lang="en-US" sz="3000" b="1" dirty="0" smtClean="0">
                <a:solidFill>
                  <a:srgbClr val="F16624"/>
                </a:solidFill>
              </a:rPr>
              <a:t>The Oregon spotted </a:t>
            </a:r>
            <a:r>
              <a:rPr lang="en-US" sz="3000" b="1" dirty="0">
                <a:solidFill>
                  <a:srgbClr val="F16624"/>
                </a:solidFill>
              </a:rPr>
              <a:t>f</a:t>
            </a:r>
            <a:r>
              <a:rPr lang="en-US" sz="3000" b="1" dirty="0" smtClean="0">
                <a:solidFill>
                  <a:srgbClr val="F16624"/>
                </a:solidFill>
              </a:rPr>
              <a:t>rog is listed as </a:t>
            </a:r>
            <a:r>
              <a:rPr lang="en-US" sz="3000" b="1" dirty="0">
                <a:solidFill>
                  <a:srgbClr val="F16624"/>
                </a:solidFill>
              </a:rPr>
              <a:t>a threatened species under the Endangered Species Act. </a:t>
            </a:r>
            <a:r>
              <a:rPr lang="en-US" sz="3000" b="1" dirty="0" smtClean="0">
                <a:solidFill>
                  <a:srgbClr val="F16624"/>
                </a:solidFill>
              </a:rPr>
              <a:t>This spurs more conservation efforts by water users, including irrigation districts.</a:t>
            </a:r>
            <a:endParaRPr lang="en" sz="3000" b="1" dirty="0">
              <a:solidFill>
                <a:srgbClr val="F16624"/>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200150"/>
            <a:ext cx="3206664" cy="1371600"/>
          </a:xfrm>
          <a:prstGeom prst="rect">
            <a:avLst/>
          </a:prstGeom>
        </p:spPr>
      </p:pic>
    </p:spTree>
    <p:extLst>
      <p:ext uri="{BB962C8B-B14F-4D97-AF65-F5344CB8AC3E}">
        <p14:creationId xmlns:p14="http://schemas.microsoft.com/office/powerpoint/2010/main" val="2668944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Shape 242"/>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43" name="Shape 243"/>
          <p:cNvPicPr preferRelativeResize="0"/>
          <p:nvPr/>
        </p:nvPicPr>
        <p:blipFill>
          <a:blip r:embed="rId4">
            <a:alphaModFix/>
          </a:blip>
          <a:stretch>
            <a:fillRect/>
          </a:stretch>
        </p:blipFill>
        <p:spPr>
          <a:xfrm>
            <a:off x="175000" y="117075"/>
            <a:ext cx="4282124" cy="725375"/>
          </a:xfrm>
          <a:prstGeom prst="rect">
            <a:avLst/>
          </a:prstGeom>
          <a:noFill/>
          <a:ln>
            <a:noFill/>
          </a:ln>
        </p:spPr>
      </p:pic>
      <p:pic>
        <p:nvPicPr>
          <p:cNvPr id="244" name="Shape 244" descr="2017-08-23_141315.png"/>
          <p:cNvPicPr preferRelativeResize="0"/>
          <p:nvPr/>
        </p:nvPicPr>
        <p:blipFill>
          <a:blip r:embed="rId5">
            <a:alphaModFix/>
          </a:blip>
          <a:stretch>
            <a:fillRect/>
          </a:stretch>
        </p:blipFill>
        <p:spPr>
          <a:xfrm>
            <a:off x="2453548" y="1061650"/>
            <a:ext cx="3942100" cy="3736349"/>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250" name="Shape 250"/>
          <p:cNvPicPr preferRelativeResize="0"/>
          <p:nvPr/>
        </p:nvPicPr>
        <p:blipFill>
          <a:blip r:embed="rId4">
            <a:alphaModFix/>
          </a:blip>
          <a:stretch>
            <a:fillRect/>
          </a:stretch>
        </p:blipFill>
        <p:spPr>
          <a:xfrm>
            <a:off x="175000" y="117075"/>
            <a:ext cx="4282124" cy="725375"/>
          </a:xfrm>
          <a:prstGeom prst="rect">
            <a:avLst/>
          </a:prstGeom>
          <a:noFill/>
          <a:ln>
            <a:noFill/>
          </a:ln>
        </p:spPr>
      </p:pic>
      <p:sp>
        <p:nvSpPr>
          <p:cNvPr id="251" name="Shape 251"/>
          <p:cNvSpPr txBox="1"/>
          <p:nvPr/>
        </p:nvSpPr>
        <p:spPr>
          <a:xfrm>
            <a:off x="860775" y="1294025"/>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marL="457200" lvl="0" indent="-419100" algn="l" rtl="0">
              <a:lnSpc>
                <a:spcPct val="100000"/>
              </a:lnSpc>
              <a:spcBef>
                <a:spcPts val="0"/>
              </a:spcBef>
              <a:buClr>
                <a:srgbClr val="F16624"/>
              </a:buClr>
              <a:buSzPct val="83333"/>
              <a:buAutoNum type="arabicPeriod"/>
            </a:pPr>
            <a:r>
              <a:rPr lang="en" sz="3600" b="1">
                <a:solidFill>
                  <a:srgbClr val="F16624"/>
                </a:solidFill>
              </a:rPr>
              <a:t>Why do people feel strongly about some users and not others?</a:t>
            </a:r>
          </a:p>
          <a:p>
            <a:pPr lvl="0" algn="l" rtl="0">
              <a:spcBef>
                <a:spcPts val="0"/>
              </a:spcBef>
              <a:buNone/>
            </a:pPr>
            <a:endParaRPr sz="3000" b="1">
              <a:solidFill>
                <a:srgbClr val="F16624"/>
              </a:solidFill>
            </a:endParaRPr>
          </a:p>
        </p:txBody>
      </p:sp>
      <p:sp>
        <p:nvSpPr>
          <p:cNvPr id="252" name="Shape 252"/>
          <p:cNvSpPr txBox="1"/>
          <p:nvPr/>
        </p:nvSpPr>
        <p:spPr>
          <a:xfrm>
            <a:off x="850275" y="1333987"/>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l" rtl="0">
              <a:lnSpc>
                <a:spcPct val="100000"/>
              </a:lnSpc>
              <a:spcBef>
                <a:spcPts val="0"/>
              </a:spcBef>
              <a:buNone/>
            </a:pPr>
            <a:endParaRPr sz="3600" b="1">
              <a:solidFill>
                <a:srgbClr val="F16624"/>
              </a:solidFill>
            </a:endParaRPr>
          </a:p>
          <a:p>
            <a:pPr lvl="0" algn="l" rtl="0">
              <a:lnSpc>
                <a:spcPct val="100000"/>
              </a:lnSpc>
              <a:spcBef>
                <a:spcPts val="0"/>
              </a:spcBef>
              <a:buNone/>
            </a:pPr>
            <a:r>
              <a:rPr lang="en" sz="3600" b="1">
                <a:solidFill>
                  <a:srgbClr val="F16624"/>
                </a:solidFill>
              </a:rPr>
              <a:t>2. What attitudes or beliefs shape our decisions about what we value?</a:t>
            </a:r>
          </a:p>
          <a:p>
            <a:pPr lvl="0" algn="l" rtl="0">
              <a:spcBef>
                <a:spcPts val="0"/>
              </a:spcBef>
              <a:buNone/>
            </a:pPr>
            <a:endParaRPr sz="3000" b="1">
              <a:solidFill>
                <a:srgbClr val="F16624"/>
              </a:solidFill>
            </a:endParaRPr>
          </a:p>
        </p:txBody>
      </p:sp>
      <p:sp>
        <p:nvSpPr>
          <p:cNvPr id="253" name="Shape 253"/>
          <p:cNvSpPr txBox="1"/>
          <p:nvPr/>
        </p:nvSpPr>
        <p:spPr>
          <a:xfrm>
            <a:off x="876100" y="1573600"/>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l" rtl="0">
              <a:lnSpc>
                <a:spcPct val="100000"/>
              </a:lnSpc>
              <a:spcBef>
                <a:spcPts val="0"/>
              </a:spcBef>
              <a:buNone/>
            </a:pPr>
            <a:r>
              <a:rPr lang="en" sz="3600" b="1">
                <a:solidFill>
                  <a:srgbClr val="F16624"/>
                </a:solidFill>
              </a:rPr>
              <a:t>3. What changes or factors might influence a different decision about who receives water?</a:t>
            </a:r>
          </a:p>
          <a:p>
            <a:pPr lvl="0" algn="l" rtl="0">
              <a:spcBef>
                <a:spcPts val="0"/>
              </a:spcBef>
              <a:buNone/>
            </a:pPr>
            <a:endParaRPr sz="3000" b="1">
              <a:solidFill>
                <a:srgbClr val="F16624"/>
              </a:solidFill>
            </a:endParaRPr>
          </a:p>
        </p:txBody>
      </p:sp>
      <p:sp>
        <p:nvSpPr>
          <p:cNvPr id="254" name="Shape 254"/>
          <p:cNvSpPr txBox="1"/>
          <p:nvPr/>
        </p:nvSpPr>
        <p:spPr>
          <a:xfrm>
            <a:off x="842450" y="1565200"/>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l" rtl="0">
              <a:lnSpc>
                <a:spcPct val="100000"/>
              </a:lnSpc>
              <a:spcBef>
                <a:spcPts val="0"/>
              </a:spcBef>
              <a:buNone/>
            </a:pPr>
            <a:r>
              <a:rPr lang="en" sz="3600" b="1">
                <a:solidFill>
                  <a:srgbClr val="F16624"/>
                </a:solidFill>
              </a:rPr>
              <a:t>4. When decisions about water allocation affect a large group of people, do you believe you can satisfy all users?</a:t>
            </a:r>
          </a:p>
          <a:p>
            <a:pPr lvl="0" algn="l" rtl="0">
              <a:spcBef>
                <a:spcPts val="0"/>
              </a:spcBef>
              <a:buNone/>
            </a:pPr>
            <a:endParaRPr sz="3000" b="1">
              <a:solidFill>
                <a:srgbClr val="F16624"/>
              </a:solidFill>
            </a:endParaRPr>
          </a:p>
        </p:txBody>
      </p:sp>
      <p:sp>
        <p:nvSpPr>
          <p:cNvPr id="255" name="Shape 255"/>
          <p:cNvSpPr txBox="1"/>
          <p:nvPr/>
        </p:nvSpPr>
        <p:spPr>
          <a:xfrm>
            <a:off x="890975" y="1284450"/>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l" rtl="0">
              <a:lnSpc>
                <a:spcPct val="100000"/>
              </a:lnSpc>
              <a:spcBef>
                <a:spcPts val="0"/>
              </a:spcBef>
              <a:buNone/>
            </a:pPr>
            <a:r>
              <a:rPr lang="en" sz="3600" b="1">
                <a:solidFill>
                  <a:srgbClr val="F16624"/>
                </a:solidFill>
              </a:rPr>
              <a:t>5. What options do we have when there isn’t enough water to satisfy all of the users?</a:t>
            </a:r>
          </a:p>
          <a:p>
            <a:pPr lvl="0" algn="l" rtl="0">
              <a:spcBef>
                <a:spcPts val="0"/>
              </a:spcBef>
              <a:buNone/>
            </a:pPr>
            <a:endParaRPr sz="3000" b="1">
              <a:solidFill>
                <a:srgbClr val="F16624"/>
              </a:solidFill>
            </a:endParaRPr>
          </a:p>
        </p:txBody>
      </p:sp>
      <p:sp>
        <p:nvSpPr>
          <p:cNvPr id="256" name="Shape 256"/>
          <p:cNvSpPr txBox="1"/>
          <p:nvPr/>
        </p:nvSpPr>
        <p:spPr>
          <a:xfrm>
            <a:off x="855800" y="1068575"/>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Discussion:</a:t>
            </a:r>
          </a:p>
          <a:p>
            <a:pPr lvl="0" algn="ctr" rtl="0">
              <a:lnSpc>
                <a:spcPct val="100000"/>
              </a:lnSpc>
              <a:spcBef>
                <a:spcPts val="0"/>
              </a:spcBef>
              <a:buNone/>
            </a:pPr>
            <a:endParaRPr sz="3600" b="1">
              <a:solidFill>
                <a:srgbClr val="F16624"/>
              </a:solidFill>
            </a:endParaRPr>
          </a:p>
          <a:p>
            <a:pPr lvl="0" algn="l" rtl="0">
              <a:spcBef>
                <a:spcPts val="0"/>
              </a:spcBef>
              <a:buNone/>
            </a:pPr>
            <a:r>
              <a:rPr lang="en" sz="3600" b="1">
                <a:solidFill>
                  <a:srgbClr val="F16624"/>
                </a:solidFill>
              </a:rPr>
              <a:t>6. What can you do as a domestic water user to conserve?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51"/>
                                        </p:tgtEl>
                                      </p:cBhvr>
                                    </p:animEffect>
                                    <p:set>
                                      <p:cBhvr>
                                        <p:cTn id="12" dur="1" fill="hold">
                                          <p:stCondLst>
                                            <p:cond delay="1000"/>
                                          </p:stCondLst>
                                        </p:cTn>
                                        <p:tgtEl>
                                          <p:spTgt spid="2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gtEl>
                                        <p:attrNameLst>
                                          <p:attrName>style.visibility</p:attrName>
                                        </p:attrNameLst>
                                      </p:cBhvr>
                                      <p:to>
                                        <p:strVal val="visible"/>
                                      </p:to>
                                    </p:set>
                                    <p:animEffect transition="in" filter="fade">
                                      <p:cBhvr>
                                        <p:cTn id="17" dur="1000"/>
                                        <p:tgtEl>
                                          <p:spTgt spid="2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52"/>
                                        </p:tgtEl>
                                      </p:cBhvr>
                                    </p:animEffect>
                                    <p:set>
                                      <p:cBhvr>
                                        <p:cTn id="22" dur="1" fill="hold">
                                          <p:stCondLst>
                                            <p:cond delay="1000"/>
                                          </p:stCondLst>
                                        </p:cTn>
                                        <p:tgtEl>
                                          <p:spTgt spid="2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3"/>
                                        </p:tgtEl>
                                        <p:attrNameLst>
                                          <p:attrName>style.visibility</p:attrName>
                                        </p:attrNameLst>
                                      </p:cBhvr>
                                      <p:to>
                                        <p:strVal val="visible"/>
                                      </p:to>
                                    </p:set>
                                    <p:animEffect transition="in" filter="fade">
                                      <p:cBhvr>
                                        <p:cTn id="27" dur="1000"/>
                                        <p:tgtEl>
                                          <p:spTgt spid="2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53"/>
                                        </p:tgtEl>
                                      </p:cBhvr>
                                    </p:animEffect>
                                    <p:set>
                                      <p:cBhvr>
                                        <p:cTn id="32" dur="1" fill="hold">
                                          <p:stCondLst>
                                            <p:cond delay="1000"/>
                                          </p:stCondLst>
                                        </p:cTn>
                                        <p:tgtEl>
                                          <p:spTgt spid="2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4"/>
                                        </p:tgtEl>
                                        <p:attrNameLst>
                                          <p:attrName>style.visibility</p:attrName>
                                        </p:attrNameLst>
                                      </p:cBhvr>
                                      <p:to>
                                        <p:strVal val="visible"/>
                                      </p:to>
                                    </p:set>
                                    <p:animEffect transition="in" filter="fade">
                                      <p:cBhvr>
                                        <p:cTn id="37" dur="1000"/>
                                        <p:tgtEl>
                                          <p:spTgt spid="2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254"/>
                                        </p:tgtEl>
                                      </p:cBhvr>
                                    </p:animEffect>
                                    <p:set>
                                      <p:cBhvr>
                                        <p:cTn id="42" dur="1" fill="hold">
                                          <p:stCondLst>
                                            <p:cond delay="1000"/>
                                          </p:stCondLst>
                                        </p:cTn>
                                        <p:tgtEl>
                                          <p:spTgt spid="2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5"/>
                                        </p:tgtEl>
                                        <p:attrNameLst>
                                          <p:attrName>style.visibility</p:attrName>
                                        </p:attrNameLst>
                                      </p:cBhvr>
                                      <p:to>
                                        <p:strVal val="visible"/>
                                      </p:to>
                                    </p:set>
                                    <p:animEffect transition="in" filter="fade">
                                      <p:cBhvr>
                                        <p:cTn id="47" dur="1000"/>
                                        <p:tgtEl>
                                          <p:spTgt spid="2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255"/>
                                        </p:tgtEl>
                                      </p:cBhvr>
                                    </p:animEffect>
                                    <p:set>
                                      <p:cBhvr>
                                        <p:cTn id="52" dur="1" fill="hold">
                                          <p:stCondLst>
                                            <p:cond delay="1000"/>
                                          </p:stCondLst>
                                        </p:cTn>
                                        <p:tgtEl>
                                          <p:spTgt spid="25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6"/>
                                        </p:tgtEl>
                                        <p:attrNameLst>
                                          <p:attrName>style.visibility</p:attrName>
                                        </p:attrNameLst>
                                      </p:cBhvr>
                                      <p:to>
                                        <p:strVal val="visible"/>
                                      </p:to>
                                    </p:set>
                                    <p:animEffect transition="in" filter="fade">
                                      <p:cBhvr>
                                        <p:cTn id="57" dur="1000"/>
                                        <p:tgtEl>
                                          <p:spTgt spid="25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1000"/>
                                        <p:tgtEl>
                                          <p:spTgt spid="256"/>
                                        </p:tgtEl>
                                      </p:cBhvr>
                                    </p:animEffect>
                                    <p:set>
                                      <p:cBhvr>
                                        <p:cTn id="62" dur="1" fill="hold">
                                          <p:stCondLst>
                                            <p:cond delay="1000"/>
                                          </p:stCondLst>
                                        </p:cTn>
                                        <p:tgtEl>
                                          <p:spTgt spid="2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76" name="Shape 76"/>
          <p:cNvPicPr preferRelativeResize="0"/>
          <p:nvPr/>
        </p:nvPicPr>
        <p:blipFill>
          <a:blip r:embed="rId4">
            <a:alphaModFix/>
          </a:blip>
          <a:stretch>
            <a:fillRect/>
          </a:stretch>
        </p:blipFill>
        <p:spPr>
          <a:xfrm>
            <a:off x="244500" y="212625"/>
            <a:ext cx="2700850" cy="457524"/>
          </a:xfrm>
          <a:prstGeom prst="rect">
            <a:avLst/>
          </a:prstGeom>
          <a:noFill/>
          <a:ln>
            <a:noFill/>
          </a:ln>
        </p:spPr>
      </p:pic>
      <p:sp>
        <p:nvSpPr>
          <p:cNvPr id="77" name="Shape 77"/>
          <p:cNvSpPr txBox="1"/>
          <p:nvPr/>
        </p:nvSpPr>
        <p:spPr>
          <a:xfrm>
            <a:off x="0" y="1198975"/>
            <a:ext cx="9522300" cy="3000000"/>
          </a:xfrm>
          <a:prstGeom prst="rect">
            <a:avLst/>
          </a:prstGeom>
          <a:noFill/>
          <a:ln>
            <a:noFill/>
          </a:ln>
        </p:spPr>
        <p:txBody>
          <a:bodyPr lIns="91425" tIns="91425" rIns="91425" bIns="91425" anchor="ctr" anchorCtr="0">
            <a:noAutofit/>
          </a:bodyPr>
          <a:lstStyle/>
          <a:p>
            <a:pPr lvl="0" algn="ctr" rtl="0">
              <a:lnSpc>
                <a:spcPct val="150000"/>
              </a:lnSpc>
              <a:spcBef>
                <a:spcPts val="0"/>
              </a:spcBef>
              <a:buNone/>
            </a:pPr>
            <a:r>
              <a:rPr lang="en" sz="3600" b="1">
                <a:solidFill>
                  <a:srgbClr val="F16624"/>
                </a:solidFill>
              </a:rPr>
              <a:t>What kind of water user are you? </a:t>
            </a:r>
          </a:p>
          <a:p>
            <a:pPr lvl="0" algn="ctr" rtl="0">
              <a:lnSpc>
                <a:spcPct val="150000"/>
              </a:lnSpc>
              <a:spcBef>
                <a:spcPts val="0"/>
              </a:spcBef>
              <a:buNone/>
            </a:pPr>
            <a:r>
              <a:rPr lang="en" sz="3600" b="1">
                <a:solidFill>
                  <a:srgbClr val="F16624"/>
                </a:solidFill>
              </a:rPr>
              <a:t>What water users do you depend upon?</a:t>
            </a:r>
          </a:p>
          <a:p>
            <a:pPr lvl="0" algn="ctr" rtl="0">
              <a:spcBef>
                <a:spcPts val="0"/>
              </a:spcBef>
              <a:buNone/>
            </a:pPr>
            <a:endParaRPr sz="3000" b="1">
              <a:solidFill>
                <a:srgbClr val="F16624"/>
              </a:solidFill>
            </a:endParaRPr>
          </a:p>
          <a:p>
            <a:pPr lvl="0" algn="l" rtl="0">
              <a:spcBef>
                <a:spcPts val="0"/>
              </a:spcBef>
              <a:buNone/>
            </a:pPr>
            <a:endParaRPr sz="3000" b="1">
              <a:solidFill>
                <a:srgbClr val="F16624"/>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83" name="Shape 83"/>
          <p:cNvPicPr preferRelativeResize="0"/>
          <p:nvPr/>
        </p:nvPicPr>
        <p:blipFill>
          <a:blip r:embed="rId4">
            <a:alphaModFix/>
          </a:blip>
          <a:stretch>
            <a:fillRect/>
          </a:stretch>
        </p:blipFill>
        <p:spPr>
          <a:xfrm>
            <a:off x="244500" y="212625"/>
            <a:ext cx="2700850" cy="457524"/>
          </a:xfrm>
          <a:prstGeom prst="rect">
            <a:avLst/>
          </a:prstGeom>
          <a:noFill/>
          <a:ln>
            <a:noFill/>
          </a:ln>
        </p:spPr>
      </p:pic>
      <p:sp>
        <p:nvSpPr>
          <p:cNvPr id="84" name="Shape 84" title="Sharing Water | Discover Your Forest">
            <a:hlinkClick r:id="rId5"/>
          </p:cNvPr>
          <p:cNvSpPr/>
          <p:nvPr/>
        </p:nvSpPr>
        <p:spPr>
          <a:xfrm>
            <a:off x="2286000" y="857250"/>
            <a:ext cx="4572000" cy="3429000"/>
          </a:xfrm>
          <a:prstGeom prst="rect">
            <a:avLst/>
          </a:prstGeom>
          <a:blipFill>
            <a:blip r:embed="rId6">
              <a:alphaModFix/>
            </a:blip>
            <a:stretch>
              <a:fillRect/>
            </a:stretch>
          </a:blipFill>
          <a:ln>
            <a:noFill/>
          </a:ln>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90" name="Shape 90"/>
          <p:cNvPicPr preferRelativeResize="0"/>
          <p:nvPr/>
        </p:nvPicPr>
        <p:blipFill>
          <a:blip r:embed="rId4">
            <a:alphaModFix/>
          </a:blip>
          <a:stretch>
            <a:fillRect/>
          </a:stretch>
        </p:blipFill>
        <p:spPr>
          <a:xfrm>
            <a:off x="244500" y="212625"/>
            <a:ext cx="2700850" cy="457524"/>
          </a:xfrm>
          <a:prstGeom prst="rect">
            <a:avLst/>
          </a:prstGeom>
          <a:noFill/>
          <a:ln>
            <a:noFill/>
          </a:ln>
        </p:spPr>
      </p:pic>
      <p:sp>
        <p:nvSpPr>
          <p:cNvPr id="91" name="Shape 91"/>
          <p:cNvSpPr txBox="1"/>
          <p:nvPr/>
        </p:nvSpPr>
        <p:spPr>
          <a:xfrm>
            <a:off x="3429000" y="-1126062"/>
            <a:ext cx="9522300" cy="3000000"/>
          </a:xfrm>
          <a:prstGeom prst="rect">
            <a:avLst/>
          </a:prstGeom>
          <a:noFill/>
          <a:ln>
            <a:noFill/>
          </a:ln>
        </p:spPr>
        <p:txBody>
          <a:bodyPr lIns="91425" tIns="91425" rIns="91425" bIns="91425" anchor="ctr" anchorCtr="0">
            <a:noAutofit/>
          </a:bodyPr>
          <a:lstStyle/>
          <a:p>
            <a:pPr lvl="0" rtl="0">
              <a:spcBef>
                <a:spcPts val="0"/>
              </a:spcBef>
              <a:buNone/>
            </a:pPr>
            <a:r>
              <a:rPr lang="en" sz="3600" b="1">
                <a:solidFill>
                  <a:srgbClr val="F16624"/>
                </a:solidFill>
              </a:rPr>
              <a:t>What is a watershed?</a:t>
            </a:r>
          </a:p>
        </p:txBody>
      </p:sp>
      <p:sp>
        <p:nvSpPr>
          <p:cNvPr id="92" name="Shape 92" descr="A shed that holds water? Nope. Everyone in the world lives in a watershed.  Watch this short video to learn what a watershed really is." title="What Is A Watershed?">
            <a:hlinkClick r:id="rId5"/>
          </p:cNvPr>
          <p:cNvSpPr/>
          <p:nvPr/>
        </p:nvSpPr>
        <p:spPr>
          <a:xfrm>
            <a:off x="2195900" y="971900"/>
            <a:ext cx="4572000" cy="3429000"/>
          </a:xfrm>
          <a:prstGeom prst="rect">
            <a:avLst/>
          </a:prstGeom>
          <a:blipFill>
            <a:blip r:embed="rId6">
              <a:alphaModFix/>
            </a:blip>
            <a:stretch>
              <a:fillRect/>
            </a:stretch>
          </a:blipFill>
          <a:ln>
            <a:noFill/>
          </a:ln>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98" name="Shape 98"/>
          <p:cNvPicPr preferRelativeResize="0"/>
          <p:nvPr/>
        </p:nvPicPr>
        <p:blipFill>
          <a:blip r:embed="rId4">
            <a:alphaModFix/>
          </a:blip>
          <a:stretch>
            <a:fillRect/>
          </a:stretch>
        </p:blipFill>
        <p:spPr>
          <a:xfrm>
            <a:off x="88100" y="73625"/>
            <a:ext cx="2327749" cy="394321"/>
          </a:xfrm>
          <a:prstGeom prst="rect">
            <a:avLst/>
          </a:prstGeom>
          <a:noFill/>
          <a:ln>
            <a:noFill/>
          </a:ln>
        </p:spPr>
      </p:pic>
      <p:pic>
        <p:nvPicPr>
          <p:cNvPr id="99" name="Shape 99" descr="2017-07-07_131049.png"/>
          <p:cNvPicPr preferRelativeResize="0"/>
          <p:nvPr/>
        </p:nvPicPr>
        <p:blipFill>
          <a:blip r:embed="rId5">
            <a:alphaModFix/>
          </a:blip>
          <a:stretch>
            <a:fillRect/>
          </a:stretch>
        </p:blipFill>
        <p:spPr>
          <a:xfrm>
            <a:off x="2468000" y="0"/>
            <a:ext cx="3999498" cy="51434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Shape 104"/>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05" name="Shape 105"/>
          <p:cNvPicPr preferRelativeResize="0"/>
          <p:nvPr/>
        </p:nvPicPr>
        <p:blipFill>
          <a:blip r:embed="rId4">
            <a:alphaModFix/>
          </a:blip>
          <a:stretch>
            <a:fillRect/>
          </a:stretch>
        </p:blipFill>
        <p:spPr>
          <a:xfrm>
            <a:off x="88100" y="73625"/>
            <a:ext cx="2327749" cy="394321"/>
          </a:xfrm>
          <a:prstGeom prst="rect">
            <a:avLst/>
          </a:prstGeom>
          <a:noFill/>
          <a:ln>
            <a:noFill/>
          </a:ln>
        </p:spPr>
      </p:pic>
      <p:sp>
        <p:nvSpPr>
          <p:cNvPr id="106" name="Shape 106"/>
          <p:cNvSpPr txBox="1"/>
          <p:nvPr/>
        </p:nvSpPr>
        <p:spPr>
          <a:xfrm>
            <a:off x="1338025" y="1071750"/>
            <a:ext cx="6551100" cy="3000000"/>
          </a:xfrm>
          <a:prstGeom prst="rect">
            <a:avLst/>
          </a:prstGeom>
          <a:noFill/>
          <a:ln>
            <a:noFill/>
          </a:ln>
        </p:spPr>
        <p:txBody>
          <a:bodyPr lIns="91425" tIns="91425" rIns="91425" bIns="91425" anchor="ctr" anchorCtr="0">
            <a:noAutofit/>
          </a:bodyPr>
          <a:lstStyle/>
          <a:p>
            <a:pPr lvl="0" algn="ctr" rtl="0">
              <a:spcBef>
                <a:spcPts val="0"/>
              </a:spcBef>
              <a:buNone/>
            </a:pPr>
            <a:r>
              <a:rPr lang="en" sz="3600" b="1">
                <a:solidFill>
                  <a:srgbClr val="F16624"/>
                </a:solidFill>
              </a:rPr>
              <a:t>Who are the water users of Central Oregon?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Shape 111"/>
          <p:cNvPicPr preferRelativeResize="0"/>
          <p:nvPr/>
        </p:nvPicPr>
        <p:blipFill>
          <a:blip r:embed="rId3">
            <a:alphaModFix/>
          </a:blip>
          <a:stretch>
            <a:fillRect/>
          </a:stretch>
        </p:blipFill>
        <p:spPr>
          <a:xfrm>
            <a:off x="3429000" y="3064350"/>
            <a:ext cx="5715000" cy="2038350"/>
          </a:xfrm>
          <a:prstGeom prst="rect">
            <a:avLst/>
          </a:prstGeom>
          <a:noFill/>
          <a:ln>
            <a:noFill/>
          </a:ln>
        </p:spPr>
      </p:pic>
      <p:pic>
        <p:nvPicPr>
          <p:cNvPr id="112" name="Shape 112"/>
          <p:cNvPicPr preferRelativeResize="0"/>
          <p:nvPr/>
        </p:nvPicPr>
        <p:blipFill>
          <a:blip r:embed="rId4">
            <a:alphaModFix/>
          </a:blip>
          <a:stretch>
            <a:fillRect/>
          </a:stretch>
        </p:blipFill>
        <p:spPr>
          <a:xfrm>
            <a:off x="88100" y="73625"/>
            <a:ext cx="2327749" cy="394321"/>
          </a:xfrm>
          <a:prstGeom prst="rect">
            <a:avLst/>
          </a:prstGeom>
          <a:noFill/>
          <a:ln>
            <a:noFill/>
          </a:ln>
        </p:spPr>
      </p:pic>
      <p:sp>
        <p:nvSpPr>
          <p:cNvPr id="113" name="Shape 113"/>
          <p:cNvSpPr txBox="1"/>
          <p:nvPr/>
        </p:nvSpPr>
        <p:spPr>
          <a:xfrm>
            <a:off x="1120000" y="0"/>
            <a:ext cx="7339800" cy="3000000"/>
          </a:xfrm>
          <a:prstGeom prst="rect">
            <a:avLst/>
          </a:prstGeom>
          <a:noFill/>
          <a:ln>
            <a:noFill/>
          </a:ln>
        </p:spPr>
        <p:txBody>
          <a:bodyPr lIns="91425" tIns="91425" rIns="91425" bIns="91425" anchor="ctr" anchorCtr="0">
            <a:noAutofit/>
          </a:bodyPr>
          <a:lstStyle/>
          <a:p>
            <a:pPr lvl="0" algn="ctr" rtl="0">
              <a:lnSpc>
                <a:spcPct val="100000"/>
              </a:lnSpc>
              <a:spcBef>
                <a:spcPts val="0"/>
              </a:spcBef>
              <a:buNone/>
            </a:pPr>
            <a:r>
              <a:rPr lang="en" sz="3600" b="1">
                <a:solidFill>
                  <a:srgbClr val="F16624"/>
                </a:solidFill>
              </a:rPr>
              <a:t>Creating a water user profile</a:t>
            </a:r>
          </a:p>
          <a:p>
            <a:pPr lvl="0" algn="ctr" rtl="0">
              <a:spcBef>
                <a:spcPts val="0"/>
              </a:spcBef>
              <a:buNone/>
            </a:pPr>
            <a:endParaRPr sz="3000" b="1">
              <a:solidFill>
                <a:srgbClr val="F16624"/>
              </a:solidFill>
            </a:endParaRPr>
          </a:p>
          <a:p>
            <a:pPr lvl="0" algn="l" rtl="0">
              <a:spcBef>
                <a:spcPts val="0"/>
              </a:spcBef>
              <a:buNone/>
            </a:pPr>
            <a:endParaRPr sz="3000" b="1">
              <a:solidFill>
                <a:srgbClr val="F16624"/>
              </a:solidFill>
            </a:endParaRPr>
          </a:p>
        </p:txBody>
      </p:sp>
      <p:pic>
        <p:nvPicPr>
          <p:cNvPr id="114" name="Shape 114" descr="2017-08-22_151000.png"/>
          <p:cNvPicPr preferRelativeResize="0"/>
          <p:nvPr/>
        </p:nvPicPr>
        <p:blipFill>
          <a:blip r:embed="rId5">
            <a:alphaModFix/>
          </a:blip>
          <a:stretch>
            <a:fillRect/>
          </a:stretch>
        </p:blipFill>
        <p:spPr>
          <a:xfrm>
            <a:off x="2646775" y="1647875"/>
            <a:ext cx="4286250" cy="25146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2414</Words>
  <Application>Microsoft Office PowerPoint</Application>
  <PresentationFormat>On-screen Show (16:9)</PresentationFormat>
  <Paragraphs>163</Paragraphs>
  <Slides>33</Slides>
  <Notes>33</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33</vt:i4>
      </vt:variant>
    </vt:vector>
  </HeadingPairs>
  <TitlesOfParts>
    <vt:vector size="36" baseType="lpstr">
      <vt:lpstr>Arial</vt:lpstr>
      <vt:lpstr>Simple Light</vt:lpstr>
      <vt:lpstr>1_Simple Light</vt:lpstr>
      <vt:lpstr>Sharing Water</vt:lpstr>
      <vt:lpstr>Part I: Watersheds and Water Users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  Water Conservation</vt:lpstr>
      <vt:lpstr>How much?</vt:lpstr>
      <vt:lpstr>The State of Our Basin</vt:lpstr>
      <vt:lpstr>The State of Our Basin</vt:lpstr>
      <vt:lpstr>The State of Our Basin</vt:lpstr>
      <vt:lpstr>The State of Our Basin</vt:lpstr>
      <vt:lpstr>The State of Our Basin</vt:lpstr>
      <vt:lpstr>The State of Our Basin</vt:lpstr>
      <vt:lpstr>The State of Our Basin</vt:lpstr>
      <vt:lpstr>The State of Our Basin</vt:lpstr>
      <vt:lpstr>The State of Our Basin</vt:lpstr>
      <vt:lpstr>The State of Our Basin</vt:lpstr>
      <vt:lpstr>The State of Our Basin</vt:lpstr>
      <vt:lpstr>The State of Our Basin</vt:lpstr>
      <vt:lpstr>PowerPoint Presentation</vt:lpstr>
      <vt:lpstr>The State of Our Basin</vt:lpstr>
      <vt:lpstr>The State of Our Basin</vt:lpstr>
      <vt:lpstr>The State of Our Basin</vt:lpstr>
      <vt:lpstr>The State of Our Basin</vt:lpstr>
      <vt:lpstr>The State of Our Basin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Water</dc:title>
  <dc:creator>Jess Ludmer</dc:creator>
  <cp:lastModifiedBy>Mitchell, Kileen B -FS</cp:lastModifiedBy>
  <cp:revision>50</cp:revision>
  <cp:lastPrinted>2018-11-08T18:47:10Z</cp:lastPrinted>
  <dcterms:modified xsi:type="dcterms:W3CDTF">2018-11-08T18:47:43Z</dcterms:modified>
</cp:coreProperties>
</file>